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5" r:id="rId3"/>
    <p:sldId id="267" r:id="rId4"/>
    <p:sldId id="268" r:id="rId5"/>
    <p:sldId id="258" r:id="rId6"/>
    <p:sldId id="269" r:id="rId7"/>
    <p:sldId id="270" r:id="rId8"/>
    <p:sldId id="294" r:id="rId9"/>
    <p:sldId id="295" r:id="rId10"/>
    <p:sldId id="271" r:id="rId11"/>
    <p:sldId id="272" r:id="rId12"/>
    <p:sldId id="289" r:id="rId13"/>
    <p:sldId id="273" r:id="rId14"/>
    <p:sldId id="274" r:id="rId15"/>
    <p:sldId id="275" r:id="rId16"/>
    <p:sldId id="293" r:id="rId17"/>
    <p:sldId id="292" r:id="rId18"/>
    <p:sldId id="290" r:id="rId19"/>
    <p:sldId id="291" r:id="rId20"/>
    <p:sldId id="276" r:id="rId21"/>
    <p:sldId id="287" r:id="rId22"/>
    <p:sldId id="277" r:id="rId23"/>
    <p:sldId id="278" r:id="rId24"/>
    <p:sldId id="279" r:id="rId25"/>
    <p:sldId id="280" r:id="rId26"/>
    <p:sldId id="281" r:id="rId27"/>
    <p:sldId id="296" r:id="rId28"/>
    <p:sldId id="282" r:id="rId29"/>
    <p:sldId id="283" r:id="rId30"/>
    <p:sldId id="284" r:id="rId31"/>
    <p:sldId id="285" r:id="rId32"/>
    <p:sldId id="28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0" autoAdjust="0"/>
  </p:normalViewPr>
  <p:slideViewPr>
    <p:cSldViewPr snapToGrid="0">
      <p:cViewPr varScale="1">
        <p:scale>
          <a:sx n="105" d="100"/>
          <a:sy n="105" d="100"/>
        </p:scale>
        <p:origin x="132"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9" name="Rectangle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95992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FDE056B7-329B-4E98-A7DE-1095F29C9987}" type="datetime1">
              <a:rPr lang="en-US" smtClean="0"/>
              <a:t>11/1/2018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088264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6B30EAD2-84F0-424D-85FA-C85CE5D7B84D}" type="datetime1">
              <a:rPr lang="en-US" smtClean="0"/>
              <a:t>11/1/2018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21402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7272A335-28DE-461F-86D4-4A540BEA59B0}" type="datetime1">
              <a:rPr lang="en-US" smtClean="0"/>
              <a:t>11/1/2018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883329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baseline="0">
                <a:solidFill>
                  <a:schemeClr val="bg1">
                    <a:lumMod val="75000"/>
                  </a:schemeClr>
                </a:solidFill>
              </a:defRPr>
            </a:lvl1pPr>
          </a:lstStyle>
          <a:p>
            <a:r>
              <a:rPr lang="en-US" dirty="0"/>
              <a:t>Click to edit Master title style</a:t>
            </a:r>
            <a:endParaRPr dirty="0"/>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EA5CF9C1-51F7-4E92-A279-1FFCE980DDD9}" type="datetime1">
              <a:rPr lang="en-US" smtClean="0"/>
              <a:t>11/1/2018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910721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DC1A038D-FDC8-4BB1-AD53-DEF36236CCF5}" type="datetime1">
              <a:rPr lang="en-US" smtClean="0"/>
              <a:t>11/1/2018</a:t>
            </a:fld>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3793406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a:t>Add a footer</a:t>
            </a:r>
            <a:endParaRPr/>
          </a:p>
        </p:txBody>
      </p:sp>
      <p:sp>
        <p:nvSpPr>
          <p:cNvPr id="7" name="Date Placeholder 6"/>
          <p:cNvSpPr>
            <a:spLocks noGrp="1"/>
          </p:cNvSpPr>
          <p:nvPr>
            <p:ph type="dt" sz="half" idx="10"/>
          </p:nvPr>
        </p:nvSpPr>
        <p:spPr/>
        <p:txBody>
          <a:bodyPr/>
          <a:lstStyle/>
          <a:p>
            <a:fld id="{E13729E3-7C8F-407D-B4C1-8AD873D40758}" type="datetime1">
              <a:rPr lang="en-US" smtClean="0"/>
              <a:t>11/1/2018</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239499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a:t>Add a footer</a:t>
            </a:r>
            <a:endParaRPr/>
          </a:p>
        </p:txBody>
      </p:sp>
      <p:sp>
        <p:nvSpPr>
          <p:cNvPr id="3" name="Date Placeholder 2"/>
          <p:cNvSpPr>
            <a:spLocks noGrp="1"/>
          </p:cNvSpPr>
          <p:nvPr>
            <p:ph type="dt" sz="half" idx="10"/>
          </p:nvPr>
        </p:nvSpPr>
        <p:spPr/>
        <p:txBody>
          <a:bodyPr/>
          <a:lstStyle/>
          <a:p>
            <a:fld id="{0D0605C7-DA32-47E3-8E60-0B60D86BAF89}" type="datetime1">
              <a:rPr lang="en-US" smtClean="0"/>
              <a:t>11/1/2018</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6421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3" name="Footer Placeholder 2"/>
          <p:cNvSpPr>
            <a:spLocks noGrp="1"/>
          </p:cNvSpPr>
          <p:nvPr>
            <p:ph type="ftr" sz="quarter" idx="11"/>
          </p:nvPr>
        </p:nvSpPr>
        <p:spPr/>
        <p:txBody>
          <a:bodyPr/>
          <a:lstStyle/>
          <a:p>
            <a:r>
              <a:rPr lang="en-US"/>
              <a:t>Add a footer</a:t>
            </a:r>
            <a:endParaRPr/>
          </a:p>
        </p:txBody>
      </p:sp>
      <p:sp>
        <p:nvSpPr>
          <p:cNvPr id="2" name="Date Placeholder 1"/>
          <p:cNvSpPr>
            <a:spLocks noGrp="1"/>
          </p:cNvSpPr>
          <p:nvPr>
            <p:ph type="dt" sz="half" idx="10"/>
          </p:nvPr>
        </p:nvSpPr>
        <p:spPr/>
        <p:txBody>
          <a:bodyPr/>
          <a:lstStyle/>
          <a:p>
            <a:fld id="{CA89260F-252E-49E9-8B36-9D774100BA25}" type="datetime1">
              <a:rPr lang="en-US" smtClean="0"/>
              <a:t>11/1/2018</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02294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2AB5DA44-6BB8-4FCD-946A-1E2EFA3D1A5F}" type="datetime1">
              <a:rPr lang="en-US" smtClean="0"/>
              <a:t>11/1/2018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48794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5052C8DE-E6DB-42D9-BE6D-D9F39E19B42A}" type="datetime1">
              <a:rPr lang="en-US" smtClean="0"/>
              <a:t>11/1/2018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539141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1">
                    <a:lumMod val="75000"/>
                  </a:schemeClr>
                </a:solidFill>
              </a:defRPr>
            </a:lvl1pPr>
          </a:lstStyle>
          <a:p>
            <a:r>
              <a:rPr lang="en-US"/>
              <a:t>Add a footer</a:t>
            </a: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2A66FFC4-1542-4DAA-837B-D6921D33E8CC}" type="datetime1">
              <a:rPr lang="en-US" smtClean="0"/>
              <a:pPr/>
              <a:t>11/1/2018</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2378099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digitalresourc.wpengine.com/wp-content/uploads/2017/12/Plain-Language-Checklis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hemingwayapp.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www.hemingwayapp.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brailleauthority.org/formats/2011manual-we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rebuchet MS" panose="020B0603020202020204" pitchFamily="34" charset="0"/>
              </a:rPr>
              <a:t>Accessible Documents 101</a:t>
            </a:r>
          </a:p>
        </p:txBody>
      </p:sp>
      <p:sp>
        <p:nvSpPr>
          <p:cNvPr id="3" name="Subtitle 2"/>
          <p:cNvSpPr>
            <a:spLocks noGrp="1"/>
          </p:cNvSpPr>
          <p:nvPr>
            <p:ph type="subTitle" idx="1"/>
          </p:nvPr>
        </p:nvSpPr>
        <p:spPr/>
        <p:txBody>
          <a:bodyPr/>
          <a:lstStyle/>
          <a:p>
            <a:r>
              <a:rPr lang="en-US" cap="none" dirty="0">
                <a:latin typeface="Trebuchet MS" panose="020B0603020202020204" pitchFamily="34" charset="0"/>
              </a:rPr>
              <a:t>Jonathan Paul Katz | jkatz@sbs.nyc.gov</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Colors should contrast.</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normAutofit/>
          </a:bodyPr>
          <a:lstStyle/>
          <a:p>
            <a:r>
              <a:rPr lang="en-US" dirty="0">
                <a:latin typeface="Trebuchet MS" panose="020B0603020202020204" pitchFamily="34" charset="0"/>
              </a:rPr>
              <a:t>The color of text must be easily distinguishable from the color of the background</a:t>
            </a:r>
          </a:p>
          <a:p>
            <a:r>
              <a:rPr lang="en-US" dirty="0">
                <a:latin typeface="Trebuchet MS" panose="020B0603020202020204" pitchFamily="34" charset="0"/>
              </a:rPr>
              <a:t>This allows color-blind users to read and use your documents, and people with other vision disabilities.</a:t>
            </a:r>
          </a:p>
          <a:p>
            <a:r>
              <a:rPr lang="en-US" dirty="0">
                <a:latin typeface="Trebuchet MS" panose="020B0603020202020204" pitchFamily="34" charset="0"/>
              </a:rPr>
              <a:t>The mandated standard in New York City is 4.5:1 – technically this means that the darker color must absorb 4.5x light or be 4.5x darker than the lighter color.</a:t>
            </a:r>
          </a:p>
          <a:p>
            <a:r>
              <a:rPr lang="en-US" dirty="0">
                <a:latin typeface="Trebuchet MS" panose="020B0603020202020204" pitchFamily="34" charset="0"/>
              </a:rPr>
              <a:t>You should use a contrast checker to check colors. They are free online.</a:t>
            </a:r>
          </a:p>
          <a:p>
            <a:r>
              <a:rPr lang="en-US" b="1" dirty="0">
                <a:latin typeface="Trebuchet MS" panose="020B0603020202020204" pitchFamily="34" charset="0"/>
              </a:rPr>
              <a:t>“Fun” combinations are usually inaccessible ones.</a:t>
            </a:r>
          </a:p>
        </p:txBody>
      </p:sp>
    </p:spTree>
    <p:extLst>
      <p:ext uri="{BB962C8B-B14F-4D97-AF65-F5344CB8AC3E}">
        <p14:creationId xmlns:p14="http://schemas.microsoft.com/office/powerpoint/2010/main" val="221122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381000"/>
            <a:ext cx="9601200" cy="959104"/>
          </a:xfrm>
        </p:spPr>
        <p:txBody>
          <a:bodyPr/>
          <a:lstStyle/>
          <a:p>
            <a:r>
              <a:rPr lang="en-US" dirty="0">
                <a:latin typeface="Trebuchet MS" panose="020B0603020202020204" pitchFamily="34" charset="0"/>
              </a:rPr>
              <a:t>Exercise: play with colors.</a:t>
            </a:r>
          </a:p>
        </p:txBody>
      </p:sp>
      <p:pic>
        <p:nvPicPr>
          <p:cNvPr id="2" name="Picture 1" descr="A chart of eight colored rectangles with text numbers. 1 is maroon background gray text, 2 is robin's egg blue with black text, 3 is orange with red text, 4 is white with SBS lime green, 5 is bright green with black text, 6 is brown with white text, 7 is cerulean with black text, 8 is black with purple text.">
            <a:extLst>
              <a:ext uri="{FF2B5EF4-FFF2-40B4-BE49-F238E27FC236}">
                <a16:creationId xmlns:a16="http://schemas.microsoft.com/office/drawing/2014/main" id="{F158070F-9BDF-4C35-BC2C-16174A8F352E}"/>
              </a:ext>
            </a:extLst>
          </p:cNvPr>
          <p:cNvPicPr>
            <a:picLocks noChangeAspect="1"/>
          </p:cNvPicPr>
          <p:nvPr/>
        </p:nvPicPr>
        <p:blipFill>
          <a:blip r:embed="rId2"/>
          <a:stretch>
            <a:fillRect/>
          </a:stretch>
        </p:blipFill>
        <p:spPr>
          <a:xfrm>
            <a:off x="3394437" y="1447799"/>
            <a:ext cx="5232546" cy="4202199"/>
          </a:xfrm>
          <a:prstGeom prst="rect">
            <a:avLst/>
          </a:prstGeom>
        </p:spPr>
      </p:pic>
    </p:spTree>
    <p:extLst>
      <p:ext uri="{BB962C8B-B14F-4D97-AF65-F5344CB8AC3E}">
        <p14:creationId xmlns:p14="http://schemas.microsoft.com/office/powerpoint/2010/main" val="986628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Colors should contrast. (Continued)</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normAutofit/>
          </a:bodyPr>
          <a:lstStyle/>
          <a:p>
            <a:r>
              <a:rPr lang="en-US" dirty="0">
                <a:latin typeface="Trebuchet MS" panose="020B0603020202020204" pitchFamily="34" charset="0"/>
              </a:rPr>
              <a:t>Dark text on a white background and white text on a dark background work best. Yellow and orange are generally almost impossible. SBS green is not compliant on a white background.</a:t>
            </a:r>
          </a:p>
        </p:txBody>
      </p:sp>
    </p:spTree>
    <p:extLst>
      <p:ext uri="{BB962C8B-B14F-4D97-AF65-F5344CB8AC3E}">
        <p14:creationId xmlns:p14="http://schemas.microsoft.com/office/powerpoint/2010/main" val="109091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Colors should be used well.</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lstStyle/>
          <a:p>
            <a:r>
              <a:rPr lang="en-US" dirty="0">
                <a:latin typeface="Trebuchet MS" panose="020B0603020202020204" pitchFamily="34" charset="0"/>
              </a:rPr>
              <a:t>Do not use too many colors or too many bright colors – busy documents are hard to use</a:t>
            </a:r>
          </a:p>
          <a:p>
            <a:r>
              <a:rPr lang="en-US" dirty="0">
                <a:latin typeface="Trebuchet MS" panose="020B0603020202020204" pitchFamily="34" charset="0"/>
              </a:rPr>
              <a:t>Yellow should be avoided whenever possible.</a:t>
            </a:r>
          </a:p>
          <a:p>
            <a:r>
              <a:rPr lang="en-US" dirty="0">
                <a:latin typeface="Trebuchet MS" panose="020B0603020202020204" pitchFamily="34" charset="0"/>
              </a:rPr>
              <a:t>Do not distinguish with red and green, or blue and yellow.</a:t>
            </a:r>
          </a:p>
          <a:p>
            <a:r>
              <a:rPr lang="en-US" dirty="0">
                <a:latin typeface="Trebuchet MS" panose="020B0603020202020204" pitchFamily="34" charset="0"/>
              </a:rPr>
              <a:t>Highlighting should be avoided.</a:t>
            </a:r>
          </a:p>
          <a:p>
            <a:r>
              <a:rPr lang="en-US" dirty="0">
                <a:latin typeface="Trebuchet MS" panose="020B0603020202020204" pitchFamily="34" charset="0"/>
              </a:rPr>
              <a:t>Dark and earthen colors on a white background tend to be more accessible and usable.</a:t>
            </a:r>
          </a:p>
        </p:txBody>
      </p:sp>
    </p:spTree>
    <p:extLst>
      <p:ext uri="{BB962C8B-B14F-4D97-AF65-F5344CB8AC3E}">
        <p14:creationId xmlns:p14="http://schemas.microsoft.com/office/powerpoint/2010/main" val="324695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Use good fonts and proper formatting.</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normAutofit fontScale="92500" lnSpcReduction="20000"/>
          </a:bodyPr>
          <a:lstStyle/>
          <a:p>
            <a:r>
              <a:rPr lang="en-US" dirty="0">
                <a:latin typeface="Trebuchet MS" panose="020B0603020202020204" pitchFamily="34" charset="0"/>
              </a:rPr>
              <a:t>You should use sans-serif straight-line fonts for accessibility for people with dyslexia and vision disabilities.</a:t>
            </a:r>
          </a:p>
          <a:p>
            <a:pPr lvl="1"/>
            <a:r>
              <a:rPr lang="en-US" dirty="0">
                <a:latin typeface="Trebuchet MS" panose="020B0603020202020204" pitchFamily="34" charset="0"/>
              </a:rPr>
              <a:t>Serifs are little hooks at the end of letters like </a:t>
            </a:r>
            <a:r>
              <a:rPr lang="en-US" dirty="0">
                <a:latin typeface="Times New Roman" panose="02020603050405020304" pitchFamily="18" charset="0"/>
                <a:cs typeface="Times New Roman" panose="02020603050405020304" pitchFamily="18" charset="0"/>
              </a:rPr>
              <a:t>in Times New Roman</a:t>
            </a:r>
          </a:p>
          <a:p>
            <a:pPr lvl="1"/>
            <a:r>
              <a:rPr lang="en-US" dirty="0">
                <a:latin typeface="Trebuchet MS" panose="020B0603020202020204" pitchFamily="34" charset="0"/>
              </a:rPr>
              <a:t>Handwriting-like fonts such as Comic Sans or the Samsung handwriting fonts (Choco </a:t>
            </a:r>
            <a:r>
              <a:rPr lang="en-US" dirty="0" err="1">
                <a:latin typeface="Trebuchet MS" panose="020B0603020202020204" pitchFamily="34" charset="0"/>
              </a:rPr>
              <a:t>Cooky</a:t>
            </a:r>
            <a:r>
              <a:rPr lang="en-US" dirty="0">
                <a:latin typeface="Trebuchet MS" panose="020B0603020202020204" pitchFamily="34" charset="0"/>
              </a:rPr>
              <a:t>, Cool Jazz, and Rosemary) are also not accessible</a:t>
            </a:r>
          </a:p>
          <a:p>
            <a:pPr lvl="1"/>
            <a:r>
              <a:rPr lang="en-US" dirty="0">
                <a:latin typeface="Trebuchet MS" panose="020B0603020202020204" pitchFamily="34" charset="0"/>
              </a:rPr>
              <a:t>Recommended fonts: Arial, Calibri, Helvetica, Tahoma, Trebuchet MS</a:t>
            </a:r>
          </a:p>
          <a:p>
            <a:pPr lvl="1"/>
            <a:r>
              <a:rPr lang="en-US" dirty="0">
                <a:latin typeface="Trebuchet MS" panose="020B0603020202020204" pitchFamily="34" charset="0"/>
              </a:rPr>
              <a:t>For translations into non-Latin scripts, check for accessible font practices</a:t>
            </a:r>
          </a:p>
          <a:p>
            <a:r>
              <a:rPr lang="en-US" dirty="0">
                <a:latin typeface="Trebuchet MS" panose="020B0603020202020204" pitchFamily="34" charset="0"/>
              </a:rPr>
              <a:t>Use bold and italics sparingly, and underlines more so. Do not highlight and do not use all capital letters.</a:t>
            </a:r>
          </a:p>
          <a:p>
            <a:r>
              <a:rPr lang="en-US" dirty="0">
                <a:latin typeface="Trebuchet MS" panose="020B0603020202020204" pitchFamily="34" charset="0"/>
              </a:rPr>
              <a:t>Break up paragraphs and use headers where possible – easier to follow.</a:t>
            </a:r>
          </a:p>
          <a:p>
            <a:r>
              <a:rPr lang="en-US" dirty="0">
                <a:latin typeface="Trebuchet MS" panose="020B0603020202020204" pitchFamily="34" charset="0"/>
              </a:rPr>
              <a:t>Size 12 or greater</a:t>
            </a:r>
          </a:p>
          <a:p>
            <a:r>
              <a:rPr lang="en-US" dirty="0">
                <a:latin typeface="Trebuchet MS" panose="020B0603020202020204" pitchFamily="34" charset="0"/>
              </a:rPr>
              <a:t>Keep font size consistent and fonts consistent within a document (my example above is an example of what not to do)</a:t>
            </a:r>
          </a:p>
        </p:txBody>
      </p:sp>
    </p:spTree>
    <p:extLst>
      <p:ext uri="{BB962C8B-B14F-4D97-AF65-F5344CB8AC3E}">
        <p14:creationId xmlns:p14="http://schemas.microsoft.com/office/powerpoint/2010/main" val="142319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Do not make it hard to read.</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normAutofit/>
          </a:bodyPr>
          <a:lstStyle/>
          <a:p>
            <a:r>
              <a:rPr lang="en-US" dirty="0">
                <a:latin typeface="Trebuchet MS" panose="020B0603020202020204" pitchFamily="34" charset="0"/>
              </a:rPr>
              <a:t>Your documents should generally not be above a 10</a:t>
            </a:r>
            <a:r>
              <a:rPr lang="en-US" baseline="30000" dirty="0">
                <a:latin typeface="Trebuchet MS" panose="020B0603020202020204" pitchFamily="34" charset="0"/>
              </a:rPr>
              <a:t>th</a:t>
            </a:r>
            <a:r>
              <a:rPr lang="en-US" dirty="0">
                <a:latin typeface="Trebuchet MS" panose="020B0603020202020204" pitchFamily="34" charset="0"/>
              </a:rPr>
              <a:t> Grade reading level. Never go above a 12</a:t>
            </a:r>
            <a:r>
              <a:rPr lang="en-US" baseline="30000" dirty="0">
                <a:latin typeface="Trebuchet MS" panose="020B0603020202020204" pitchFamily="34" charset="0"/>
              </a:rPr>
              <a:t>th</a:t>
            </a:r>
            <a:r>
              <a:rPr lang="en-US" dirty="0">
                <a:latin typeface="Trebuchet MS" panose="020B0603020202020204" pitchFamily="34" charset="0"/>
              </a:rPr>
              <a:t> Grade reading level.</a:t>
            </a:r>
          </a:p>
          <a:p>
            <a:pPr lvl="1"/>
            <a:r>
              <a:rPr lang="en-US" dirty="0">
                <a:latin typeface="Trebuchet MS" panose="020B0603020202020204" pitchFamily="34" charset="0"/>
              </a:rPr>
              <a:t>If you can get it to 6</a:t>
            </a:r>
            <a:r>
              <a:rPr lang="en-US" baseline="30000" dirty="0">
                <a:latin typeface="Trebuchet MS" panose="020B0603020202020204" pitchFamily="34" charset="0"/>
              </a:rPr>
              <a:t>th</a:t>
            </a:r>
            <a:r>
              <a:rPr lang="en-US" dirty="0">
                <a:latin typeface="Trebuchet MS" panose="020B0603020202020204" pitchFamily="34" charset="0"/>
              </a:rPr>
              <a:t> or 8</a:t>
            </a:r>
            <a:r>
              <a:rPr lang="en-US" baseline="30000" dirty="0">
                <a:latin typeface="Trebuchet MS" panose="020B0603020202020204" pitchFamily="34" charset="0"/>
              </a:rPr>
              <a:t>th</a:t>
            </a:r>
            <a:r>
              <a:rPr lang="en-US" dirty="0">
                <a:latin typeface="Trebuchet MS" panose="020B0603020202020204" pitchFamily="34" charset="0"/>
              </a:rPr>
              <a:t> Grade, even better.</a:t>
            </a:r>
          </a:p>
          <a:p>
            <a:pPr lvl="1"/>
            <a:r>
              <a:rPr lang="en-US" b="1" dirty="0">
                <a:latin typeface="Trebuchet MS" panose="020B0603020202020204" pitchFamily="34" charset="0"/>
              </a:rPr>
              <a:t>Safety information should never ever be beyond a 6</a:t>
            </a:r>
            <a:r>
              <a:rPr lang="en-US" b="1" baseline="30000" dirty="0">
                <a:latin typeface="Trebuchet MS" panose="020B0603020202020204" pitchFamily="34" charset="0"/>
              </a:rPr>
              <a:t>th</a:t>
            </a:r>
            <a:r>
              <a:rPr lang="en-US" b="1" dirty="0">
                <a:latin typeface="Trebuchet MS" panose="020B0603020202020204" pitchFamily="34" charset="0"/>
              </a:rPr>
              <a:t> to 8</a:t>
            </a:r>
            <a:r>
              <a:rPr lang="en-US" b="1" baseline="30000" dirty="0">
                <a:latin typeface="Trebuchet MS" panose="020B0603020202020204" pitchFamily="34" charset="0"/>
              </a:rPr>
              <a:t>th</a:t>
            </a:r>
            <a:r>
              <a:rPr lang="en-US" b="1" dirty="0">
                <a:latin typeface="Trebuchet MS" panose="020B0603020202020204" pitchFamily="34" charset="0"/>
              </a:rPr>
              <a:t> grade reading level.</a:t>
            </a:r>
          </a:p>
          <a:p>
            <a:r>
              <a:rPr lang="en-US" dirty="0">
                <a:latin typeface="Trebuchet MS" panose="020B0603020202020204" pitchFamily="34" charset="0"/>
              </a:rPr>
              <a:t>Avoid idioms, conjunctions, or sounding too folksy. Be direct.</a:t>
            </a:r>
          </a:p>
          <a:p>
            <a:r>
              <a:rPr lang="en-US" dirty="0">
                <a:latin typeface="Trebuchet MS" panose="020B0603020202020204" pitchFamily="34" charset="0"/>
              </a:rPr>
              <a:t>Use the City </a:t>
            </a:r>
            <a:r>
              <a:rPr lang="en-US" dirty="0">
                <a:highlight>
                  <a:srgbClr val="000000"/>
                </a:highlight>
                <a:latin typeface="Trebuchet MS" panose="020B0603020202020204" pitchFamily="34" charset="0"/>
                <a:hlinkClick r:id="rId2"/>
              </a:rPr>
              <a:t>Plain Language Checklist (PDF).</a:t>
            </a:r>
            <a:endParaRPr lang="en-US" dirty="0">
              <a:highlight>
                <a:srgbClr val="000000"/>
              </a:highlight>
              <a:latin typeface="Trebuchet MS" panose="020B0603020202020204" pitchFamily="34" charset="0"/>
            </a:endParaRPr>
          </a:p>
          <a:p>
            <a:r>
              <a:rPr lang="en-US" dirty="0">
                <a:latin typeface="Trebuchet MS" panose="020B0603020202020204" pitchFamily="34" charset="0"/>
              </a:rPr>
              <a:t>Accessible for people with cognitive disabilities and people with Limited English</a:t>
            </a:r>
          </a:p>
          <a:p>
            <a:r>
              <a:rPr lang="en-US" dirty="0">
                <a:latin typeface="Trebuchet MS" panose="020B0603020202020204" pitchFamily="34" charset="0"/>
              </a:rPr>
              <a:t>Easier and less expensive to translate</a:t>
            </a:r>
          </a:p>
        </p:txBody>
      </p:sp>
    </p:spTree>
    <p:extLst>
      <p:ext uri="{BB962C8B-B14F-4D97-AF65-F5344CB8AC3E}">
        <p14:creationId xmlns:p14="http://schemas.microsoft.com/office/powerpoint/2010/main" val="85685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Do not make it hard  to read.</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normAutofit/>
          </a:bodyPr>
          <a:lstStyle/>
          <a:p>
            <a:r>
              <a:rPr lang="en-US" dirty="0">
                <a:latin typeface="Trebuchet MS" panose="020B0603020202020204" pitchFamily="34" charset="0"/>
              </a:rPr>
              <a:t>The law usually does not require the exact language of the law, and ditto for the regulation.</a:t>
            </a:r>
          </a:p>
          <a:p>
            <a:r>
              <a:rPr lang="en-US" dirty="0">
                <a:latin typeface="Trebuchet MS" panose="020B0603020202020204" pitchFamily="34" charset="0"/>
              </a:rPr>
              <a:t>Edit, edit, edit, and run your work through a readability app, such as </a:t>
            </a:r>
            <a:r>
              <a:rPr lang="en-US" dirty="0">
                <a:highlight>
                  <a:srgbClr val="000000"/>
                </a:highlight>
                <a:latin typeface="Trebuchet MS" panose="020B0603020202020204" pitchFamily="34" charset="0"/>
                <a:hlinkClick r:id="rId2"/>
              </a:rPr>
              <a:t>Hemingway App</a:t>
            </a:r>
            <a:r>
              <a:rPr lang="en-US" dirty="0">
                <a:latin typeface="Trebuchet MS" panose="020B0603020202020204" pitchFamily="34" charset="0"/>
              </a:rPr>
              <a:t>.</a:t>
            </a:r>
          </a:p>
          <a:p>
            <a:r>
              <a:rPr lang="en-US" dirty="0">
                <a:latin typeface="Trebuchet MS" panose="020B0603020202020204" pitchFamily="34" charset="0"/>
              </a:rPr>
              <a:t>You need to sound clear, not fancy.</a:t>
            </a:r>
          </a:p>
          <a:p>
            <a:r>
              <a:rPr lang="en-US" dirty="0">
                <a:latin typeface="Trebuchet MS" panose="020B0603020202020204" pitchFamily="34" charset="0"/>
              </a:rPr>
              <a:t>Purple prose (“It was a dark and stormy night…”) is bad writing!</a:t>
            </a:r>
          </a:p>
          <a:p>
            <a:r>
              <a:rPr lang="en-US" dirty="0">
                <a:latin typeface="Trebuchet MS" panose="020B0603020202020204" pitchFamily="34" charset="0"/>
              </a:rPr>
              <a:t>Avoid “wall of text.”</a:t>
            </a:r>
          </a:p>
        </p:txBody>
      </p:sp>
    </p:spTree>
    <p:extLst>
      <p:ext uri="{BB962C8B-B14F-4D97-AF65-F5344CB8AC3E}">
        <p14:creationId xmlns:p14="http://schemas.microsoft.com/office/powerpoint/2010/main" val="2606900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1943100"/>
            <a:ext cx="9601200" cy="959104"/>
          </a:xfrm>
        </p:spPr>
        <p:txBody>
          <a:bodyPr>
            <a:noAutofit/>
          </a:bodyPr>
          <a:lstStyle/>
          <a:p>
            <a:r>
              <a:rPr lang="en-US" sz="3600" dirty="0">
                <a:latin typeface="Trebuchet MS" panose="020B0603020202020204" pitchFamily="34" charset="0"/>
              </a:rPr>
              <a:t>Exercise: let us translate something.</a:t>
            </a:r>
            <a:br>
              <a:rPr lang="en-US" sz="3600" dirty="0">
                <a:latin typeface="Trebuchet MS" panose="020B0603020202020204" pitchFamily="34" charset="0"/>
              </a:rPr>
            </a:br>
            <a:r>
              <a:rPr lang="es-ES" sz="3600" dirty="0">
                <a:latin typeface="Trebuchet MS" panose="020B0603020202020204" pitchFamily="34" charset="0"/>
              </a:rPr>
              <a:t>Ejercicio: vamos a traducir algo.</a:t>
            </a:r>
            <a:br>
              <a:rPr lang="es-ES" sz="3600" dirty="0">
                <a:latin typeface="Trebuchet MS" panose="020B0603020202020204" pitchFamily="34" charset="0"/>
              </a:rPr>
            </a:br>
            <a:br>
              <a:rPr lang="es-ES" sz="3600" dirty="0">
                <a:latin typeface="Trebuchet MS" panose="020B0603020202020204" pitchFamily="34" charset="0"/>
              </a:rPr>
            </a:br>
            <a:r>
              <a:rPr lang="en-US" sz="3600" dirty="0"/>
              <a:t>¿</a:t>
            </a:r>
            <a:r>
              <a:rPr lang="en-US" sz="3600" dirty="0" err="1"/>
              <a:t>Tenemos</a:t>
            </a:r>
            <a:r>
              <a:rPr lang="en-US" sz="3600" dirty="0"/>
              <a:t> </a:t>
            </a:r>
            <a:r>
              <a:rPr lang="en-US" sz="3600" dirty="0" err="1"/>
              <a:t>alguien</a:t>
            </a:r>
            <a:r>
              <a:rPr lang="en-US" sz="3600" dirty="0"/>
              <a:t> </a:t>
            </a:r>
            <a:r>
              <a:rPr lang="en-US" sz="3600" dirty="0" err="1"/>
              <a:t>aquí</a:t>
            </a:r>
            <a:r>
              <a:rPr lang="en-US" sz="3600" dirty="0"/>
              <a:t> que </a:t>
            </a:r>
            <a:r>
              <a:rPr lang="en-US" sz="3600" dirty="0" err="1"/>
              <a:t>puede</a:t>
            </a:r>
            <a:r>
              <a:rPr lang="en-US" sz="3600" dirty="0"/>
              <a:t> </a:t>
            </a:r>
            <a:r>
              <a:rPr lang="en-US" sz="3600" dirty="0" err="1"/>
              <a:t>hablar</a:t>
            </a:r>
            <a:r>
              <a:rPr lang="en-US" sz="3600" dirty="0"/>
              <a:t> </a:t>
            </a:r>
            <a:r>
              <a:rPr lang="en-US" sz="3600" dirty="0" err="1"/>
              <a:t>español</a:t>
            </a:r>
            <a:r>
              <a:rPr lang="en-US" sz="3600" dirty="0"/>
              <a:t>?</a:t>
            </a:r>
            <a:br>
              <a:rPr lang="en-US" sz="3600" dirty="0"/>
            </a:br>
            <a:endParaRPr lang="en-US" sz="3600" dirty="0">
              <a:latin typeface="Trebuchet MS" panose="020B0603020202020204" pitchFamily="34" charset="0"/>
            </a:endParaRPr>
          </a:p>
        </p:txBody>
      </p:sp>
    </p:spTree>
    <p:extLst>
      <p:ext uri="{BB962C8B-B14F-4D97-AF65-F5344CB8AC3E}">
        <p14:creationId xmlns:p14="http://schemas.microsoft.com/office/powerpoint/2010/main" val="3970013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457200"/>
            <a:ext cx="9601200" cy="959104"/>
          </a:xfrm>
        </p:spPr>
        <p:txBody>
          <a:bodyPr>
            <a:noAutofit/>
          </a:bodyPr>
          <a:lstStyle/>
          <a:p>
            <a:r>
              <a:rPr lang="en-US" sz="3600" dirty="0">
                <a:latin typeface="Trebuchet MS" panose="020B0603020202020204" pitchFamily="34" charset="0"/>
              </a:rPr>
              <a:t>Exercise: let us translate something.</a:t>
            </a:r>
            <a:br>
              <a:rPr lang="en-US" sz="3600" dirty="0">
                <a:latin typeface="Trebuchet MS" panose="020B0603020202020204" pitchFamily="34" charset="0"/>
              </a:rPr>
            </a:br>
            <a:r>
              <a:rPr lang="es-ES" sz="3600" dirty="0">
                <a:latin typeface="Trebuchet MS" panose="020B0603020202020204" pitchFamily="34" charset="0"/>
              </a:rPr>
              <a:t>Ejercicio: vamos a traducir algo.</a:t>
            </a:r>
            <a:endParaRPr lang="en-US" sz="3600" dirty="0">
              <a:latin typeface="Trebuchet MS" panose="020B0603020202020204" pitchFamily="34" charset="0"/>
            </a:endParaRPr>
          </a:p>
        </p:txBody>
      </p:sp>
      <p:sp>
        <p:nvSpPr>
          <p:cNvPr id="2" name="TextBox 1">
            <a:extLst>
              <a:ext uri="{FF2B5EF4-FFF2-40B4-BE49-F238E27FC236}">
                <a16:creationId xmlns:a16="http://schemas.microsoft.com/office/drawing/2014/main" id="{406E8533-EA33-47F1-BD63-9F8F4C311B2D}"/>
              </a:ext>
            </a:extLst>
          </p:cNvPr>
          <p:cNvSpPr txBox="1"/>
          <p:nvPr/>
        </p:nvSpPr>
        <p:spPr>
          <a:xfrm>
            <a:off x="3520579" y="1621293"/>
            <a:ext cx="5150841" cy="1569660"/>
          </a:xfrm>
          <a:prstGeom prst="rect">
            <a:avLst/>
          </a:prstGeom>
          <a:noFill/>
        </p:spPr>
        <p:txBody>
          <a:bodyPr wrap="square" rtlCol="0">
            <a:spAutoFit/>
          </a:bodyPr>
          <a:lstStyle/>
          <a:p>
            <a:r>
              <a:rPr lang="en-US" sz="2400" dirty="0">
                <a:solidFill>
                  <a:schemeClr val="bg1"/>
                </a:solidFill>
                <a:latin typeface="Trebuchet MS" panose="020B0603020202020204" pitchFamily="34" charset="0"/>
              </a:rPr>
              <a:t>It is extremely important to ensure before procuring equipment that your building has all necessary and required permits.</a:t>
            </a:r>
          </a:p>
        </p:txBody>
      </p:sp>
    </p:spTree>
    <p:extLst>
      <p:ext uri="{BB962C8B-B14F-4D97-AF65-F5344CB8AC3E}">
        <p14:creationId xmlns:p14="http://schemas.microsoft.com/office/powerpoint/2010/main" val="2937468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latin typeface="Trebuchet MS" panose="020B0603020202020204" pitchFamily="34" charset="0"/>
              </a:rPr>
              <a:t>Exercise: let us translate something.</a:t>
            </a:r>
            <a:br>
              <a:rPr lang="en-US" sz="3600" dirty="0">
                <a:latin typeface="Trebuchet MS" panose="020B0603020202020204" pitchFamily="34" charset="0"/>
              </a:rPr>
            </a:br>
            <a:r>
              <a:rPr lang="es-ES" sz="3600" dirty="0">
                <a:latin typeface="Trebuchet MS" panose="020B0603020202020204" pitchFamily="34" charset="0"/>
              </a:rPr>
              <a:t>Ejercicio: vamos </a:t>
            </a:r>
            <a:r>
              <a:rPr lang="es-ES" sz="3600">
                <a:latin typeface="Trebuchet MS" panose="020B0603020202020204" pitchFamily="34" charset="0"/>
              </a:rPr>
              <a:t>a traducir  </a:t>
            </a:r>
            <a:r>
              <a:rPr lang="es-ES" sz="3600" dirty="0">
                <a:latin typeface="Trebuchet MS" panose="020B0603020202020204" pitchFamily="34" charset="0"/>
              </a:rPr>
              <a:t>algo.</a:t>
            </a:r>
            <a:endParaRPr lang="en-US" sz="3600" dirty="0">
              <a:latin typeface="Trebuchet MS" panose="020B0603020202020204" pitchFamily="34" charset="0"/>
            </a:endParaRPr>
          </a:p>
        </p:txBody>
      </p:sp>
      <p:sp>
        <p:nvSpPr>
          <p:cNvPr id="2" name="TextBox 1" hidden="1">
            <a:extLst>
              <a:ext uri="{FF2B5EF4-FFF2-40B4-BE49-F238E27FC236}">
                <a16:creationId xmlns:a16="http://schemas.microsoft.com/office/drawing/2014/main" id="{406E8533-EA33-47F1-BD63-9F8F4C311B2D}"/>
              </a:ext>
            </a:extLst>
          </p:cNvPr>
          <p:cNvSpPr txBox="1"/>
          <p:nvPr/>
        </p:nvSpPr>
        <p:spPr>
          <a:xfrm>
            <a:off x="3520579" y="1621293"/>
            <a:ext cx="5150841" cy="3416320"/>
          </a:xfrm>
          <a:prstGeom prst="rect">
            <a:avLst/>
          </a:prstGeom>
          <a:noFill/>
        </p:spPr>
        <p:txBody>
          <a:bodyPr wrap="square" rtlCol="0">
            <a:spAutoFit/>
          </a:bodyPr>
          <a:lstStyle/>
          <a:p>
            <a:r>
              <a:rPr lang="en-US" sz="2400" dirty="0">
                <a:solidFill>
                  <a:schemeClr val="bg1"/>
                </a:solidFill>
                <a:latin typeface="Trebuchet MS" panose="020B0603020202020204" pitchFamily="34" charset="0"/>
              </a:rPr>
              <a:t>It is extremely important to ensure before procuring equipment that your building has all necessary and required permits.</a:t>
            </a:r>
          </a:p>
          <a:p>
            <a:endParaRPr lang="en-US" sz="2400" dirty="0">
              <a:solidFill>
                <a:schemeClr val="bg1"/>
              </a:solidFill>
              <a:latin typeface="Trebuchet MS" panose="020B0603020202020204" pitchFamily="34" charset="0"/>
            </a:endParaRPr>
          </a:p>
          <a:p>
            <a:r>
              <a:rPr lang="es-ES" sz="2400" dirty="0">
                <a:solidFill>
                  <a:schemeClr val="bg1"/>
                </a:solidFill>
                <a:latin typeface="Trebuchet MS" panose="020B0603020202020204" pitchFamily="34" charset="0"/>
              </a:rPr>
              <a:t>Lo es extremadamente importante para asegurar antes adquirir equipo que su edificio tiene todos necesarios y requisitos permisos. </a:t>
            </a:r>
            <a:endParaRPr lang="en-US" sz="24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28429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latin typeface="Trebuchet MS" panose="020B0603020202020204" pitchFamily="34" charset="0"/>
              </a:rPr>
              <a:t>In this presentation, we will learn about making accessible Word and PDF documents.</a:t>
            </a:r>
          </a:p>
        </p:txBody>
      </p:sp>
      <p:sp>
        <p:nvSpPr>
          <p:cNvPr id="14" name="Content Placeholder 13"/>
          <p:cNvSpPr>
            <a:spLocks noGrp="1"/>
          </p:cNvSpPr>
          <p:nvPr>
            <p:ph idx="1"/>
          </p:nvPr>
        </p:nvSpPr>
        <p:spPr/>
        <p:txBody>
          <a:bodyPr/>
          <a:lstStyle/>
          <a:p>
            <a:r>
              <a:rPr lang="en-US" dirty="0">
                <a:latin typeface="Trebuchet MS" panose="020B0603020202020204" pitchFamily="34" charset="0"/>
              </a:rPr>
              <a:t>Background information</a:t>
            </a:r>
          </a:p>
          <a:p>
            <a:r>
              <a:rPr lang="en-US" dirty="0">
                <a:latin typeface="Trebuchet MS" panose="020B0603020202020204" pitchFamily="34" charset="0"/>
              </a:rPr>
              <a:t>Accessible text</a:t>
            </a:r>
          </a:p>
          <a:p>
            <a:r>
              <a:rPr lang="en-US" dirty="0">
                <a:latin typeface="Trebuchet MS" panose="020B0603020202020204" pitchFamily="34" charset="0"/>
              </a:rPr>
              <a:t>Accessible formatting</a:t>
            </a:r>
          </a:p>
          <a:p>
            <a:r>
              <a:rPr lang="en-US" dirty="0">
                <a:latin typeface="Trebuchet MS" panose="020B0603020202020204" pitchFamily="34" charset="0"/>
              </a:rPr>
              <a:t>Understandable logic</a:t>
            </a:r>
          </a:p>
          <a:p>
            <a:r>
              <a:rPr lang="en-US" dirty="0">
                <a:latin typeface="Trebuchet MS" panose="020B0603020202020204" pitchFamily="34" charset="0"/>
              </a:rPr>
              <a:t>Works with assistive technologies</a:t>
            </a:r>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457200"/>
            <a:ext cx="9601200" cy="959104"/>
          </a:xfrm>
        </p:spPr>
        <p:txBody>
          <a:bodyPr>
            <a:noAutofit/>
          </a:bodyPr>
          <a:lstStyle/>
          <a:p>
            <a:r>
              <a:rPr lang="en-US" sz="3600" dirty="0">
                <a:latin typeface="Trebuchet MS" panose="020B0603020202020204" pitchFamily="34" charset="0"/>
              </a:rPr>
              <a:t>Exercise: let us translate  something.</a:t>
            </a:r>
            <a:br>
              <a:rPr lang="en-US" sz="3600" dirty="0">
                <a:latin typeface="Trebuchet MS" panose="020B0603020202020204" pitchFamily="34" charset="0"/>
              </a:rPr>
            </a:br>
            <a:r>
              <a:rPr lang="es-ES" sz="3600" dirty="0">
                <a:latin typeface="Trebuchet MS" panose="020B0603020202020204" pitchFamily="34" charset="0"/>
              </a:rPr>
              <a:t>Ejercicio: vamos a traducir algo.</a:t>
            </a:r>
            <a:endParaRPr lang="en-US" sz="3600" dirty="0">
              <a:latin typeface="Trebuchet MS" panose="020B0603020202020204" pitchFamily="34" charset="0"/>
            </a:endParaRPr>
          </a:p>
        </p:txBody>
      </p:sp>
      <p:sp>
        <p:nvSpPr>
          <p:cNvPr id="2" name="TextBox 1">
            <a:extLst>
              <a:ext uri="{FF2B5EF4-FFF2-40B4-BE49-F238E27FC236}">
                <a16:creationId xmlns:a16="http://schemas.microsoft.com/office/drawing/2014/main" id="{406E8533-EA33-47F1-BD63-9F8F4C311B2D}"/>
              </a:ext>
            </a:extLst>
          </p:cNvPr>
          <p:cNvSpPr txBox="1"/>
          <p:nvPr/>
        </p:nvSpPr>
        <p:spPr>
          <a:xfrm>
            <a:off x="3520579" y="1621293"/>
            <a:ext cx="5150841" cy="830997"/>
          </a:xfrm>
          <a:prstGeom prst="rect">
            <a:avLst/>
          </a:prstGeom>
          <a:noFill/>
        </p:spPr>
        <p:txBody>
          <a:bodyPr wrap="square" rtlCol="0">
            <a:spAutoFit/>
          </a:bodyPr>
          <a:lstStyle/>
          <a:p>
            <a:r>
              <a:rPr lang="en-US" sz="2400" dirty="0">
                <a:solidFill>
                  <a:schemeClr val="bg1"/>
                </a:solidFill>
                <a:latin typeface="Trebuchet MS" panose="020B0603020202020204" pitchFamily="34" charset="0"/>
              </a:rPr>
              <a:t>Check that your building has all its permits before you buy equipment.</a:t>
            </a:r>
          </a:p>
        </p:txBody>
      </p:sp>
    </p:spTree>
    <p:extLst>
      <p:ext uri="{BB962C8B-B14F-4D97-AF65-F5344CB8AC3E}">
        <p14:creationId xmlns:p14="http://schemas.microsoft.com/office/powerpoint/2010/main" val="3031011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457200"/>
            <a:ext cx="9601200" cy="959104"/>
          </a:xfrm>
        </p:spPr>
        <p:txBody>
          <a:bodyPr>
            <a:noAutofit/>
          </a:bodyPr>
          <a:lstStyle/>
          <a:p>
            <a:r>
              <a:rPr lang="en-US" sz="3600" dirty="0">
                <a:latin typeface="Trebuchet MS" panose="020B0603020202020204" pitchFamily="34" charset="0"/>
              </a:rPr>
              <a:t>Exercise:  let us translate something.</a:t>
            </a:r>
            <a:br>
              <a:rPr lang="en-US" sz="3600" dirty="0">
                <a:latin typeface="Trebuchet MS" panose="020B0603020202020204" pitchFamily="34" charset="0"/>
              </a:rPr>
            </a:br>
            <a:r>
              <a:rPr lang="es-ES" sz="3600" dirty="0">
                <a:latin typeface="Trebuchet MS" panose="020B0603020202020204" pitchFamily="34" charset="0"/>
              </a:rPr>
              <a:t>Ejercicio: vamos a traducir algo.</a:t>
            </a:r>
            <a:endParaRPr lang="en-US" sz="3600" dirty="0">
              <a:latin typeface="Trebuchet MS" panose="020B0603020202020204" pitchFamily="34" charset="0"/>
            </a:endParaRPr>
          </a:p>
        </p:txBody>
      </p:sp>
      <p:sp>
        <p:nvSpPr>
          <p:cNvPr id="2" name="TextBox 1">
            <a:extLst>
              <a:ext uri="{FF2B5EF4-FFF2-40B4-BE49-F238E27FC236}">
                <a16:creationId xmlns:a16="http://schemas.microsoft.com/office/drawing/2014/main" id="{406E8533-EA33-47F1-BD63-9F8F4C311B2D}"/>
              </a:ext>
            </a:extLst>
          </p:cNvPr>
          <p:cNvSpPr txBox="1"/>
          <p:nvPr/>
        </p:nvSpPr>
        <p:spPr>
          <a:xfrm>
            <a:off x="3520579" y="1621293"/>
            <a:ext cx="5150841" cy="2308324"/>
          </a:xfrm>
          <a:prstGeom prst="rect">
            <a:avLst/>
          </a:prstGeom>
          <a:noFill/>
        </p:spPr>
        <p:txBody>
          <a:bodyPr wrap="square" rtlCol="0">
            <a:spAutoFit/>
          </a:bodyPr>
          <a:lstStyle/>
          <a:p>
            <a:r>
              <a:rPr lang="en-US" sz="2400" dirty="0">
                <a:solidFill>
                  <a:schemeClr val="bg1"/>
                </a:solidFill>
                <a:latin typeface="Trebuchet MS" panose="020B0603020202020204" pitchFamily="34" charset="0"/>
              </a:rPr>
              <a:t>Check that your building has all its permits before you buy equipment.</a:t>
            </a:r>
          </a:p>
          <a:p>
            <a:endParaRPr lang="en-US" sz="2400" dirty="0">
              <a:solidFill>
                <a:schemeClr val="bg1"/>
              </a:solidFill>
              <a:latin typeface="Trebuchet MS" panose="020B0603020202020204" pitchFamily="34" charset="0"/>
            </a:endParaRPr>
          </a:p>
          <a:p>
            <a:r>
              <a:rPr lang="es-US" sz="2400" dirty="0">
                <a:solidFill>
                  <a:schemeClr val="bg1"/>
                </a:solidFill>
                <a:latin typeface="Trebuchet MS" panose="020B0603020202020204" pitchFamily="34" charset="0"/>
              </a:rPr>
              <a:t>Asegure que su edificio tenga todos sus permisos antes de comprar equipo.</a:t>
            </a:r>
          </a:p>
        </p:txBody>
      </p:sp>
    </p:spTree>
    <p:extLst>
      <p:ext uri="{BB962C8B-B14F-4D97-AF65-F5344CB8AC3E}">
        <p14:creationId xmlns:p14="http://schemas.microsoft.com/office/powerpoint/2010/main" val="1640774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Tabbing is necessary.</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lstStyle/>
          <a:p>
            <a:r>
              <a:rPr lang="en-US" dirty="0">
                <a:latin typeface="Trebuchet MS" panose="020B0603020202020204" pitchFamily="34" charset="0"/>
              </a:rPr>
              <a:t>One should be able to tab between headers and fields in a document.</a:t>
            </a:r>
          </a:p>
          <a:p>
            <a:r>
              <a:rPr lang="en-US" dirty="0">
                <a:latin typeface="Trebuchet MS" panose="020B0603020202020204" pitchFamily="34" charset="0"/>
              </a:rPr>
              <a:t>Tabbing needs to be doable in the correct and logical order of the document…</a:t>
            </a:r>
          </a:p>
        </p:txBody>
      </p:sp>
    </p:spTree>
    <p:extLst>
      <p:ext uri="{BB962C8B-B14F-4D97-AF65-F5344CB8AC3E}">
        <p14:creationId xmlns:p14="http://schemas.microsoft.com/office/powerpoint/2010/main" val="414260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Tag your content.</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lstStyle/>
          <a:p>
            <a:r>
              <a:rPr lang="en-US" dirty="0">
                <a:latin typeface="Trebuchet MS" panose="020B0603020202020204" pitchFamily="34" charset="0"/>
              </a:rPr>
              <a:t>…which means that all content must be tagged for logical reading order.</a:t>
            </a:r>
          </a:p>
          <a:p>
            <a:r>
              <a:rPr lang="en-US" dirty="0">
                <a:latin typeface="Trebuchet MS" panose="020B0603020202020204" pitchFamily="34" charset="0"/>
              </a:rPr>
              <a:t>If people are meant to fill out a form on the computer, it needs to be indicated as such.</a:t>
            </a:r>
          </a:p>
          <a:p>
            <a:r>
              <a:rPr lang="en-US" dirty="0">
                <a:latin typeface="Trebuchet MS" panose="020B0603020202020204" pitchFamily="34" charset="0"/>
              </a:rPr>
              <a:t>Logical reading order – use Acrobat to tag reading order, judicious header use in Word.</a:t>
            </a:r>
          </a:p>
          <a:p>
            <a:r>
              <a:rPr lang="en-US" dirty="0">
                <a:latin typeface="Trebuchet MS" panose="020B0603020202020204" pitchFamily="34" charset="0"/>
              </a:rPr>
              <a:t>The Accessibility Checker in newer versions of Acrobat will guide you through this process.</a:t>
            </a:r>
          </a:p>
        </p:txBody>
      </p:sp>
    </p:spTree>
    <p:extLst>
      <p:ext uri="{BB962C8B-B14F-4D97-AF65-F5344CB8AC3E}">
        <p14:creationId xmlns:p14="http://schemas.microsoft.com/office/powerpoint/2010/main" val="259396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Images should have alternative text.</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normAutofit fontScale="92500" lnSpcReduction="20000"/>
          </a:bodyPr>
          <a:lstStyle/>
          <a:p>
            <a:r>
              <a:rPr lang="en-US" dirty="0">
                <a:latin typeface="Trebuchet MS" panose="020B0603020202020204" pitchFamily="34" charset="0"/>
              </a:rPr>
              <a:t>All images need to be described “behind” the image with text if they are anything more than decorative. This is called “alternative text” or “alt text.”</a:t>
            </a:r>
          </a:p>
          <a:p>
            <a:r>
              <a:rPr lang="en-US" dirty="0">
                <a:latin typeface="Trebuchet MS" panose="020B0603020202020204" pitchFamily="34" charset="0"/>
              </a:rPr>
              <a:t>This includes charts, graphs, diagrams, and maps.</a:t>
            </a:r>
          </a:p>
          <a:p>
            <a:pPr lvl="1"/>
            <a:r>
              <a:rPr lang="en-US" dirty="0">
                <a:latin typeface="Trebuchet MS" panose="020B0603020202020204" pitchFamily="34" charset="0"/>
              </a:rPr>
              <a:t>If the information is available in text above or below, use the alt text to indicate that.</a:t>
            </a:r>
          </a:p>
          <a:p>
            <a:r>
              <a:rPr lang="en-US" dirty="0">
                <a:latin typeface="Trebuchet MS" panose="020B0603020202020204" pitchFamily="34" charset="0"/>
              </a:rPr>
              <a:t>There are two styles: concise and detailed. Use detailed for images that are central to content, and concise for marginal or things already stated in text.</a:t>
            </a:r>
          </a:p>
          <a:p>
            <a:r>
              <a:rPr lang="en-US" dirty="0">
                <a:latin typeface="Trebuchet MS" panose="020B0603020202020204" pitchFamily="34" charset="0"/>
              </a:rPr>
              <a:t>Where possible, write out information.</a:t>
            </a:r>
          </a:p>
          <a:p>
            <a:r>
              <a:rPr lang="en-US" dirty="0">
                <a:latin typeface="Trebuchet MS" panose="020B0603020202020204" pitchFamily="34" charset="0"/>
              </a:rPr>
              <a:t>Right click on the image and select “format image” or “edit alt text.”</a:t>
            </a:r>
          </a:p>
          <a:p>
            <a:r>
              <a:rPr lang="en-US" dirty="0">
                <a:latin typeface="Trebuchet MS" panose="020B0603020202020204" pitchFamily="34" charset="0"/>
              </a:rPr>
              <a:t>Charts, graphs, and diagrams made in Excel will have information in the back.</a:t>
            </a:r>
          </a:p>
          <a:p>
            <a:r>
              <a:rPr lang="en-US" dirty="0">
                <a:latin typeface="Trebuchet MS" panose="020B0603020202020204" pitchFamily="34" charset="0"/>
              </a:rPr>
              <a:t>Tables made in Excel that have no blank cells are generally accessible. Do not use blank cells – use “0” or “-” for blank. Tables that are images need to be described fully. In PDFs, the charts will need new alternative text.</a:t>
            </a:r>
          </a:p>
        </p:txBody>
      </p:sp>
    </p:spTree>
    <p:extLst>
      <p:ext uri="{BB962C8B-B14F-4D97-AF65-F5344CB8AC3E}">
        <p14:creationId xmlns:p14="http://schemas.microsoft.com/office/powerpoint/2010/main" val="233665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74800" y="2949448"/>
            <a:ext cx="9601200" cy="959104"/>
          </a:xfrm>
        </p:spPr>
        <p:txBody>
          <a:bodyPr>
            <a:noAutofit/>
          </a:bodyPr>
          <a:lstStyle/>
          <a:p>
            <a:r>
              <a:rPr lang="en-US" sz="3600" dirty="0">
                <a:latin typeface="Trebuchet MS" panose="020B0603020202020204" pitchFamily="34" charset="0"/>
              </a:rPr>
              <a:t>Exercise: describe this.</a:t>
            </a:r>
            <a:br>
              <a:rPr lang="en-US" sz="3600" dirty="0">
                <a:latin typeface="Trebuchet MS" panose="020B0603020202020204" pitchFamily="34" charset="0"/>
              </a:rPr>
            </a:br>
            <a:r>
              <a:rPr lang="en-US" sz="3600" dirty="0">
                <a:latin typeface="Trebuchet MS" panose="020B0603020202020204" pitchFamily="34" charset="0"/>
              </a:rPr>
              <a:t>Half the sighted people here should close their eyes.</a:t>
            </a:r>
          </a:p>
        </p:txBody>
      </p:sp>
    </p:spTree>
    <p:extLst>
      <p:ext uri="{BB962C8B-B14F-4D97-AF65-F5344CB8AC3E}">
        <p14:creationId xmlns:p14="http://schemas.microsoft.com/office/powerpoint/2010/main" val="3028559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 orange tree with fruit and green leaves. There are other orange trees and a hill in the background, and grass on the ground.">
            <a:extLst>
              <a:ext uri="{FF2B5EF4-FFF2-40B4-BE49-F238E27FC236}">
                <a16:creationId xmlns:a16="http://schemas.microsoft.com/office/drawing/2014/main" id="{D1A5CD72-27B6-4C68-A40F-0FF1CD0840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6913" y="727501"/>
            <a:ext cx="8103765" cy="540673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hidden="1">
            <a:extLst>
              <a:ext uri="{FF2B5EF4-FFF2-40B4-BE49-F238E27FC236}">
                <a16:creationId xmlns:a16="http://schemas.microsoft.com/office/drawing/2014/main" id="{501593D6-C641-41E4-B84A-5307B7D68153}"/>
              </a:ext>
            </a:extLst>
          </p:cNvPr>
          <p:cNvSpPr>
            <a:spLocks noGrp="1"/>
          </p:cNvSpPr>
          <p:nvPr>
            <p:ph type="ctrTitle"/>
          </p:nvPr>
        </p:nvSpPr>
        <p:spPr/>
        <p:txBody>
          <a:bodyPr/>
          <a:lstStyle/>
          <a:p>
            <a:r>
              <a:rPr lang="en-US" dirty="0"/>
              <a:t>Apple Tree</a:t>
            </a:r>
          </a:p>
        </p:txBody>
      </p:sp>
      <p:sp>
        <p:nvSpPr>
          <p:cNvPr id="5" name="Subtitle 4" hidden="1">
            <a:extLst>
              <a:ext uri="{FF2B5EF4-FFF2-40B4-BE49-F238E27FC236}">
                <a16:creationId xmlns:a16="http://schemas.microsoft.com/office/drawing/2014/main" id="{DC7B7C5F-1477-482B-9E1B-3B3F244A445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57621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 orange tree with fruit and green leaves. There are other orange trees and a hill in the background, and grass on the ground.">
            <a:extLst>
              <a:ext uri="{FF2B5EF4-FFF2-40B4-BE49-F238E27FC236}">
                <a16:creationId xmlns:a16="http://schemas.microsoft.com/office/drawing/2014/main" id="{D1A5CD72-27B6-4C68-A40F-0FF1CD0840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119" y="725634"/>
            <a:ext cx="8103765" cy="540673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5C29677A-BF19-49B2-860E-98FBCA53F99C}"/>
              </a:ext>
            </a:extLst>
          </p:cNvPr>
          <p:cNvSpPr/>
          <p:nvPr/>
        </p:nvSpPr>
        <p:spPr>
          <a:xfrm>
            <a:off x="8878349" y="2094880"/>
            <a:ext cx="2916572" cy="1754326"/>
          </a:xfrm>
          <a:prstGeom prst="rect">
            <a:avLst/>
          </a:prstGeom>
        </p:spPr>
        <p:txBody>
          <a:bodyPr wrap="square">
            <a:spAutoFit/>
          </a:bodyPr>
          <a:lstStyle/>
          <a:p>
            <a:r>
              <a:rPr lang="en-US" dirty="0">
                <a:solidFill>
                  <a:schemeClr val="bg1"/>
                </a:solidFill>
                <a:latin typeface="Trebuchet MS" panose="020B0603020202020204" pitchFamily="34" charset="0"/>
              </a:rPr>
              <a:t>An orange tree with fruit and green leaves. There are other orange trees and a hill in the background, and grass on the ground.</a:t>
            </a:r>
          </a:p>
        </p:txBody>
      </p:sp>
      <p:sp>
        <p:nvSpPr>
          <p:cNvPr id="3" name="Title 2" hidden="1">
            <a:extLst>
              <a:ext uri="{FF2B5EF4-FFF2-40B4-BE49-F238E27FC236}">
                <a16:creationId xmlns:a16="http://schemas.microsoft.com/office/drawing/2014/main" id="{FA368CA8-F97E-4AFD-A79E-41B31E772E3E}"/>
              </a:ext>
            </a:extLst>
          </p:cNvPr>
          <p:cNvSpPr>
            <a:spLocks noGrp="1"/>
          </p:cNvSpPr>
          <p:nvPr>
            <p:ph type="title"/>
          </p:nvPr>
        </p:nvSpPr>
        <p:spPr/>
        <p:txBody>
          <a:bodyPr/>
          <a:lstStyle/>
          <a:p>
            <a:r>
              <a:rPr lang="en-US" dirty="0"/>
              <a:t>Tree</a:t>
            </a:r>
          </a:p>
        </p:txBody>
      </p:sp>
      <p:sp>
        <p:nvSpPr>
          <p:cNvPr id="4" name="Text Placeholder 3" hidden="1">
            <a:extLst>
              <a:ext uri="{FF2B5EF4-FFF2-40B4-BE49-F238E27FC236}">
                <a16:creationId xmlns:a16="http://schemas.microsoft.com/office/drawing/2014/main" id="{68821941-866F-4E3F-8C2E-9E19F34FD05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498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Check everything.</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lstStyle/>
          <a:p>
            <a:r>
              <a:rPr lang="en-US" b="1" dirty="0">
                <a:latin typeface="Trebuchet MS" panose="020B0603020202020204" pitchFamily="34" charset="0"/>
              </a:rPr>
              <a:t>Always check your work.</a:t>
            </a:r>
          </a:p>
          <a:p>
            <a:r>
              <a:rPr lang="en-US" dirty="0">
                <a:latin typeface="Trebuchet MS" panose="020B0603020202020204" pitchFamily="34" charset="0"/>
              </a:rPr>
              <a:t>New versions of Microsoft Office and Acrobat have an Accessibility Checker that covers most things. You will still need to check fonts, colors, formatting, and reading level manually.</a:t>
            </a:r>
          </a:p>
          <a:p>
            <a:pPr lvl="1"/>
            <a:r>
              <a:rPr lang="es-US" dirty="0">
                <a:latin typeface="Trebuchet MS" panose="020B0603020202020204" pitchFamily="34" charset="0"/>
              </a:rPr>
              <a:t>F</a:t>
            </a:r>
            <a:r>
              <a:rPr lang="en-US" dirty="0">
                <a:latin typeface="Trebuchet MS" panose="020B0603020202020204" pitchFamily="34" charset="0"/>
              </a:rPr>
              <a:t>or reading level, use an online grade level checker, such as </a:t>
            </a:r>
            <a:r>
              <a:rPr lang="en-US" dirty="0">
                <a:highlight>
                  <a:srgbClr val="000000"/>
                </a:highlight>
                <a:latin typeface="Trebuchet MS" panose="020B0603020202020204" pitchFamily="34" charset="0"/>
                <a:hlinkClick r:id="rId2"/>
              </a:rPr>
              <a:t>Hemingway App</a:t>
            </a:r>
            <a:r>
              <a:rPr lang="en-US" dirty="0">
                <a:latin typeface="Trebuchet MS" panose="020B0603020202020204" pitchFamily="34" charset="0"/>
              </a:rPr>
              <a:t>.</a:t>
            </a:r>
          </a:p>
          <a:p>
            <a:r>
              <a:rPr lang="en-US" dirty="0">
                <a:latin typeface="Trebuchet MS" panose="020B0603020202020204" pitchFamily="34" charset="0"/>
              </a:rPr>
              <a:t>You should be able to tab through a form, highlight all text, and navigate by headers.</a:t>
            </a:r>
          </a:p>
          <a:p>
            <a:r>
              <a:rPr lang="en-US" dirty="0">
                <a:latin typeface="Trebuchet MS" panose="020B0603020202020204" pitchFamily="34" charset="0"/>
              </a:rPr>
              <a:t>If you have access to a Mac, test run it on </a:t>
            </a:r>
            <a:r>
              <a:rPr lang="en-US" dirty="0" err="1">
                <a:latin typeface="Trebuchet MS" panose="020B0603020202020204" pitchFamily="34" charset="0"/>
              </a:rPr>
              <a:t>VoiceOver</a:t>
            </a:r>
            <a:r>
              <a:rPr lang="en-US" dirty="0">
                <a:latin typeface="Trebuchet MS" panose="020B0603020202020204" pitchFamily="34" charset="0"/>
              </a:rPr>
              <a:t>. (Requires some training.)</a:t>
            </a:r>
          </a:p>
          <a:p>
            <a:r>
              <a:rPr lang="en-US" dirty="0">
                <a:latin typeface="Trebuchet MS" panose="020B0603020202020204" pitchFamily="34" charset="0"/>
              </a:rPr>
              <a:t>It is better to redo a document now than be forced to redo it after a lawsuit or call from the Comptroller!</a:t>
            </a:r>
          </a:p>
        </p:txBody>
      </p:sp>
    </p:spTree>
    <p:extLst>
      <p:ext uri="{BB962C8B-B14F-4D97-AF65-F5344CB8AC3E}">
        <p14:creationId xmlns:p14="http://schemas.microsoft.com/office/powerpoint/2010/main" val="754261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Braille Printing 101</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a:xfrm>
            <a:off x="1341120" y="1786855"/>
            <a:ext cx="9509760" cy="4242724"/>
          </a:xfrm>
        </p:spPr>
        <p:txBody>
          <a:bodyPr/>
          <a:lstStyle/>
          <a:p>
            <a:r>
              <a:rPr lang="en-US" dirty="0">
                <a:latin typeface="Trebuchet MS" panose="020B0603020202020204" pitchFamily="34" charset="0"/>
              </a:rPr>
              <a:t>For many blind and low-vision people, Braille may be preferred for longer documents to reading with a screen-reader on the computer.</a:t>
            </a:r>
          </a:p>
          <a:p>
            <a:r>
              <a:rPr lang="en-US" dirty="0">
                <a:latin typeface="Trebuchet MS" panose="020B0603020202020204" pitchFamily="34" charset="0"/>
              </a:rPr>
              <a:t>Documents need to be written in a plain Word document – no tables, no graphs, no fancy stuff.</a:t>
            </a:r>
          </a:p>
          <a:p>
            <a:pPr lvl="1"/>
            <a:r>
              <a:rPr lang="en-US" dirty="0">
                <a:latin typeface="Trebuchet MS" panose="020B0603020202020204" pitchFamily="34" charset="0"/>
              </a:rPr>
              <a:t>Tables need additional, special formatting. Different printers will have different conditions for them and it is best to contact the printer.</a:t>
            </a:r>
          </a:p>
          <a:p>
            <a:pPr lvl="1"/>
            <a:r>
              <a:rPr lang="en-US" dirty="0">
                <a:latin typeface="Trebuchet MS" panose="020B0603020202020204" pitchFamily="34" charset="0"/>
              </a:rPr>
              <a:t>The Braille Authority of North America </a:t>
            </a:r>
            <a:r>
              <a:rPr lang="en-US" dirty="0">
                <a:solidFill>
                  <a:schemeClr val="accent6"/>
                </a:solidFill>
                <a:highlight>
                  <a:srgbClr val="000000"/>
                </a:highlight>
                <a:latin typeface="Trebuchet MS" panose="020B0603020202020204" pitchFamily="34" charset="0"/>
                <a:hlinkClick r:id="rId2">
                  <a:extLst>
                    <a:ext uri="{A12FA001-AC4F-418D-AE19-62706E023703}">
                      <ahyp:hlinkClr xmlns:ahyp="http://schemas.microsoft.com/office/drawing/2018/hyperlinkcolor" val="tx"/>
                    </a:ext>
                  </a:extLst>
                </a:hlinkClick>
              </a:rPr>
              <a:t>has a handy manual on formatting</a:t>
            </a:r>
            <a:r>
              <a:rPr lang="en-US" dirty="0">
                <a:highlight>
                  <a:srgbClr val="000000"/>
                </a:highlight>
                <a:latin typeface="Trebuchet MS" panose="020B0603020202020204" pitchFamily="34" charset="0"/>
              </a:rPr>
              <a:t>.</a:t>
            </a:r>
          </a:p>
          <a:p>
            <a:r>
              <a:rPr lang="en-US" dirty="0">
                <a:latin typeface="Trebuchet MS" panose="020B0603020202020204" pitchFamily="34" charset="0"/>
              </a:rPr>
              <a:t>From there, it gets sent to the printer. A few options are available.</a:t>
            </a:r>
          </a:p>
          <a:p>
            <a:r>
              <a:rPr lang="en-US" dirty="0">
                <a:latin typeface="Trebuchet MS" panose="020B0603020202020204" pitchFamily="34" charset="0"/>
              </a:rPr>
              <a:t>$2/page for brochures, minimum length and amount – you will need a ticket from Procurement.</a:t>
            </a:r>
          </a:p>
          <a:p>
            <a:r>
              <a:rPr lang="en-US" dirty="0">
                <a:latin typeface="Trebuchet MS" panose="020B0603020202020204" pitchFamily="34" charset="0"/>
              </a:rPr>
              <a:t>If requested, you are obligated to provide Braille copies.</a:t>
            </a:r>
          </a:p>
        </p:txBody>
      </p:sp>
    </p:spTree>
    <p:extLst>
      <p:ext uri="{BB962C8B-B14F-4D97-AF65-F5344CB8AC3E}">
        <p14:creationId xmlns:p14="http://schemas.microsoft.com/office/powerpoint/2010/main" val="482486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Background</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normAutofit fontScale="92500" lnSpcReduction="10000"/>
          </a:bodyPr>
          <a:lstStyle/>
          <a:p>
            <a:r>
              <a:rPr lang="en-US" dirty="0">
                <a:latin typeface="Trebuchet MS" panose="020B0603020202020204" pitchFamily="34" charset="0"/>
              </a:rPr>
              <a:t>12.5%-20% of New Yorkers have a disability – including some of your colleagues!</a:t>
            </a:r>
          </a:p>
          <a:p>
            <a:r>
              <a:rPr lang="en-US" dirty="0">
                <a:latin typeface="Trebuchet MS" panose="020B0603020202020204" pitchFamily="34" charset="0"/>
              </a:rPr>
              <a:t>Disability affects the way people access, perceive, and use information.</a:t>
            </a:r>
          </a:p>
          <a:p>
            <a:pPr lvl="1"/>
            <a:r>
              <a:rPr lang="en-US" dirty="0">
                <a:latin typeface="Trebuchet MS" panose="020B0603020202020204" pitchFamily="34" charset="0"/>
              </a:rPr>
              <a:t>Disabilities include being blind or low-vision, motor disabilities, being deaf/Deaf or hard-of-hearing, chronic illness, being color-blind, and cognitive disabilities and learning disabilities including autism, Down syndrome, dyscalculia, and dyslexia</a:t>
            </a:r>
          </a:p>
          <a:p>
            <a:r>
              <a:rPr lang="en-US" dirty="0">
                <a:latin typeface="Trebuchet MS" panose="020B0603020202020204" pitchFamily="34" charset="0"/>
              </a:rPr>
              <a:t>Many people use assistive technologies, such as screen-readers, vocal navigation, magnifiers, and Braille keyboards.</a:t>
            </a:r>
          </a:p>
          <a:p>
            <a:r>
              <a:rPr lang="en-US" dirty="0">
                <a:latin typeface="Trebuchet MS" panose="020B0603020202020204" pitchFamily="34" charset="0"/>
              </a:rPr>
              <a:t>Other assistive techniques include Braille, magnification (large-print), captions, and transcripts.</a:t>
            </a:r>
          </a:p>
          <a:p>
            <a:r>
              <a:rPr lang="en-US" dirty="0">
                <a:latin typeface="Trebuchet MS" panose="020B0603020202020204" pitchFamily="34" charset="0"/>
              </a:rPr>
              <a:t>Documents need to work with these technologies/systems and be usable.</a:t>
            </a:r>
          </a:p>
          <a:p>
            <a:r>
              <a:rPr lang="en-US" dirty="0">
                <a:latin typeface="Trebuchet MS" panose="020B0603020202020204" pitchFamily="34" charset="0"/>
              </a:rPr>
              <a:t>It’s the law…</a:t>
            </a:r>
          </a:p>
        </p:txBody>
      </p:sp>
    </p:spTree>
    <p:extLst>
      <p:ext uri="{BB962C8B-B14F-4D97-AF65-F5344CB8AC3E}">
        <p14:creationId xmlns:p14="http://schemas.microsoft.com/office/powerpoint/2010/main" val="224886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Captions and Video Descriptions</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normAutofit fontScale="85000" lnSpcReduction="10000"/>
          </a:bodyPr>
          <a:lstStyle/>
          <a:p>
            <a:r>
              <a:rPr lang="en-US" dirty="0">
                <a:latin typeface="Trebuchet MS" panose="020B0603020202020204" pitchFamily="34" charset="0"/>
              </a:rPr>
              <a:t>Captioning is a profession! It is hard!</a:t>
            </a:r>
          </a:p>
          <a:p>
            <a:r>
              <a:rPr lang="en-US" dirty="0">
                <a:latin typeface="Trebuchet MS" panose="020B0603020202020204" pitchFamily="34" charset="0"/>
              </a:rPr>
              <a:t>There are ways to amateur-caption videos</a:t>
            </a:r>
          </a:p>
          <a:p>
            <a:r>
              <a:rPr lang="en-US" dirty="0">
                <a:latin typeface="Trebuchet MS" panose="020B0603020202020204" pitchFamily="34" charset="0"/>
              </a:rPr>
              <a:t>YouTube automatic captions are…not great. Inadequate captions are still inaccessible!</a:t>
            </a:r>
          </a:p>
          <a:p>
            <a:r>
              <a:rPr lang="en-US" dirty="0">
                <a:latin typeface="Trebuchet MS" panose="020B0603020202020204" pitchFamily="34" charset="0"/>
              </a:rPr>
              <a:t>You can transcribe videos directly on YouTube or use a captioning software (recommended)</a:t>
            </a:r>
          </a:p>
          <a:p>
            <a:r>
              <a:rPr lang="en-US" dirty="0">
                <a:latin typeface="Trebuchet MS" panose="020B0603020202020204" pitchFamily="34" charset="0"/>
              </a:rPr>
              <a:t>Videos produced by government agencies are required to have captions.</a:t>
            </a:r>
          </a:p>
          <a:p>
            <a:r>
              <a:rPr lang="en-US" dirty="0">
                <a:latin typeface="Trebuchet MS" panose="020B0603020202020204" pitchFamily="34" charset="0"/>
              </a:rPr>
              <a:t>Captions need to be in fonts and formats that are readable in the same manner as documents. Recommendation: use a black bar with white text. (YouTube format is accessible.)</a:t>
            </a:r>
          </a:p>
          <a:p>
            <a:r>
              <a:rPr lang="en-US" dirty="0">
                <a:latin typeface="Trebuchet MS" panose="020B0603020202020204" pitchFamily="34" charset="0"/>
              </a:rPr>
              <a:t>Videos also require audio descriptions explaining what is going on in the visuals. That is also a profession but can be done by anyone. (The FCC has an excellent guide on this.)</a:t>
            </a:r>
          </a:p>
          <a:p>
            <a:r>
              <a:rPr lang="en-US" dirty="0">
                <a:latin typeface="Trebuchet MS" panose="020B0603020202020204" pitchFamily="34" charset="0"/>
              </a:rPr>
              <a:t>Captions are better than ASL interpretation in the video.</a:t>
            </a:r>
          </a:p>
        </p:txBody>
      </p:sp>
    </p:spTree>
    <p:extLst>
      <p:ext uri="{BB962C8B-B14F-4D97-AF65-F5344CB8AC3E}">
        <p14:creationId xmlns:p14="http://schemas.microsoft.com/office/powerpoint/2010/main" val="1937902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Good Email Practices</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lstStyle/>
          <a:p>
            <a:r>
              <a:rPr lang="en-US" dirty="0">
                <a:latin typeface="Trebuchet MS" panose="020B0603020202020204" pitchFamily="34" charset="0"/>
              </a:rPr>
              <a:t>Use the same fonts, formats, and language practices for documents</a:t>
            </a:r>
          </a:p>
          <a:p>
            <a:r>
              <a:rPr lang="en-US" dirty="0">
                <a:latin typeface="Trebuchet MS" panose="020B0603020202020204" pitchFamily="34" charset="0"/>
              </a:rPr>
              <a:t>Bold, italics, or underline should be used sparingly</a:t>
            </a:r>
          </a:p>
          <a:p>
            <a:r>
              <a:rPr lang="en-US" dirty="0">
                <a:latin typeface="Trebuchet MS" panose="020B0603020202020204" pitchFamily="34" charset="0"/>
              </a:rPr>
              <a:t>Do not highlight!</a:t>
            </a:r>
          </a:p>
          <a:p>
            <a:r>
              <a:rPr lang="en-US" dirty="0">
                <a:latin typeface="Trebuchet MS" panose="020B0603020202020204" pitchFamily="34" charset="0"/>
              </a:rPr>
              <a:t>Do not use all capital letters!</a:t>
            </a:r>
          </a:p>
          <a:p>
            <a:r>
              <a:rPr lang="en-US" dirty="0">
                <a:latin typeface="Trebuchet MS" panose="020B0603020202020204" pitchFamily="34" charset="0"/>
              </a:rPr>
              <a:t>Do not use color as the only separator. (I usually respond in chains with </a:t>
            </a:r>
            <a:r>
              <a:rPr lang="en-US" b="1" dirty="0">
                <a:solidFill>
                  <a:schemeClr val="accent2">
                    <a:lumMod val="40000"/>
                    <a:lumOff val="60000"/>
                  </a:schemeClr>
                </a:solidFill>
                <a:latin typeface="Trebuchet MS" panose="020B0603020202020204" pitchFamily="34" charset="0"/>
              </a:rPr>
              <a:t>bold and a different color</a:t>
            </a:r>
            <a:r>
              <a:rPr lang="en-US" dirty="0">
                <a:latin typeface="Trebuchet MS" panose="020B0603020202020204" pitchFamily="34" charset="0"/>
              </a:rPr>
              <a:t>.)</a:t>
            </a:r>
          </a:p>
          <a:p>
            <a:r>
              <a:rPr lang="en-US" dirty="0">
                <a:latin typeface="Trebuchet MS" panose="020B0603020202020204" pitchFamily="34" charset="0"/>
              </a:rPr>
              <a:t>Use names or other context clues.</a:t>
            </a:r>
          </a:p>
          <a:p>
            <a:r>
              <a:rPr lang="en-US" b="1" dirty="0">
                <a:latin typeface="Trebuchet MS" panose="020B0603020202020204" pitchFamily="34" charset="0"/>
              </a:rPr>
              <a:t>Do not just “make it a call!” Some </a:t>
            </a:r>
            <a:r>
              <a:rPr lang="en-US" b="1">
                <a:latin typeface="Trebuchet MS" panose="020B0603020202020204" pitchFamily="34" charset="0"/>
              </a:rPr>
              <a:t>people cannot hear. </a:t>
            </a:r>
            <a:endParaRPr lang="en-US" b="1" dirty="0">
              <a:latin typeface="Trebuchet MS" panose="020B0603020202020204" pitchFamily="34" charset="0"/>
            </a:endParaRPr>
          </a:p>
        </p:txBody>
      </p:sp>
    </p:spTree>
    <p:extLst>
      <p:ext uri="{BB962C8B-B14F-4D97-AF65-F5344CB8AC3E}">
        <p14:creationId xmlns:p14="http://schemas.microsoft.com/office/powerpoint/2010/main" val="3952428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74800" y="2949448"/>
            <a:ext cx="9601200" cy="959104"/>
          </a:xfrm>
        </p:spPr>
        <p:txBody>
          <a:bodyPr>
            <a:noAutofit/>
          </a:bodyPr>
          <a:lstStyle/>
          <a:p>
            <a:r>
              <a:rPr lang="en-US" sz="3600" dirty="0">
                <a:latin typeface="Trebuchet MS" panose="020B0603020202020204" pitchFamily="34" charset="0"/>
              </a:rPr>
              <a:t>Always feel free to ask me questions.</a:t>
            </a:r>
            <a:br>
              <a:rPr lang="en-US" sz="3600" dirty="0">
                <a:latin typeface="Trebuchet MS" panose="020B0603020202020204" pitchFamily="34" charset="0"/>
              </a:rPr>
            </a:br>
            <a:r>
              <a:rPr lang="en-US" sz="3600" dirty="0">
                <a:latin typeface="Trebuchet MS" panose="020B0603020202020204" pitchFamily="34" charset="0"/>
              </a:rPr>
              <a:t>jkatz@sbs.nyc.gov</a:t>
            </a:r>
          </a:p>
        </p:txBody>
      </p:sp>
    </p:spTree>
    <p:extLst>
      <p:ext uri="{BB962C8B-B14F-4D97-AF65-F5344CB8AC3E}">
        <p14:creationId xmlns:p14="http://schemas.microsoft.com/office/powerpoint/2010/main" val="226816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Accessibility is legally required, and is the nice thing to do.</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lstStyle/>
          <a:p>
            <a:r>
              <a:rPr lang="en-US" dirty="0">
                <a:latin typeface="Trebuchet MS" panose="020B0603020202020204" pitchFamily="34" charset="0"/>
              </a:rPr>
              <a:t>Civil rights legislation: ADA, Section 508, Local Law 26</a:t>
            </a:r>
          </a:p>
          <a:p>
            <a:r>
              <a:rPr lang="en-US" dirty="0">
                <a:latin typeface="Trebuchet MS" panose="020B0603020202020204" pitchFamily="34" charset="0"/>
              </a:rPr>
              <a:t>These laws have been around in some form </a:t>
            </a:r>
            <a:r>
              <a:rPr lang="en-US" b="1" dirty="0">
                <a:latin typeface="Trebuchet MS" panose="020B0603020202020204" pitchFamily="34" charset="0"/>
              </a:rPr>
              <a:t>since 1974.</a:t>
            </a:r>
            <a:endParaRPr lang="en-US" dirty="0">
              <a:latin typeface="Trebuchet MS" panose="020B0603020202020204" pitchFamily="34" charset="0"/>
            </a:endParaRPr>
          </a:p>
          <a:p>
            <a:r>
              <a:rPr lang="en-US" dirty="0">
                <a:latin typeface="Trebuchet MS" panose="020B0603020202020204" pitchFamily="34" charset="0"/>
              </a:rPr>
              <a:t>You are obligated to redo inaccessible documents, whether or not you knew about them at the time.</a:t>
            </a:r>
          </a:p>
          <a:p>
            <a:r>
              <a:rPr lang="en-US" dirty="0">
                <a:latin typeface="Trebuchet MS" panose="020B0603020202020204" pitchFamily="34" charset="0"/>
              </a:rPr>
              <a:t>It might seem confusing, but try navigating inaccessible documents with a disability!</a:t>
            </a:r>
          </a:p>
          <a:p>
            <a:r>
              <a:rPr lang="en-US" b="1" dirty="0">
                <a:latin typeface="Trebuchet MS" panose="020B0603020202020204" pitchFamily="34" charset="0"/>
              </a:rPr>
              <a:t>Internal and external documents and communications must be accessible.</a:t>
            </a:r>
          </a:p>
          <a:p>
            <a:r>
              <a:rPr lang="en-US" dirty="0">
                <a:latin typeface="Trebuchet MS" panose="020B0603020202020204" pitchFamily="34" charset="0"/>
              </a:rPr>
              <a:t>Accessibility benefits everyone!</a:t>
            </a:r>
          </a:p>
          <a:p>
            <a:endParaRPr lang="en-US" dirty="0">
              <a:latin typeface="Trebuchet MS" panose="020B0603020202020204" pitchFamily="34" charset="0"/>
            </a:endParaRPr>
          </a:p>
        </p:txBody>
      </p:sp>
    </p:spTree>
    <p:extLst>
      <p:ext uri="{BB962C8B-B14F-4D97-AF65-F5344CB8AC3E}">
        <p14:creationId xmlns:p14="http://schemas.microsoft.com/office/powerpoint/2010/main" val="250127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Trebuchet MS" panose="020B0603020202020204" pitchFamily="34" charset="0"/>
              </a:rPr>
              <a:t>Story time: Even the minds of Oxford could not print.</a:t>
            </a:r>
          </a:p>
        </p:txBody>
      </p:sp>
    </p:spTree>
    <p:extLst>
      <p:ext uri="{BB962C8B-B14F-4D97-AF65-F5344CB8AC3E}">
        <p14:creationId xmlns:p14="http://schemas.microsoft.com/office/powerpoint/2010/main" val="140113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596900"/>
            <a:ext cx="9601200" cy="5448300"/>
          </a:xfrm>
        </p:spPr>
        <p:txBody>
          <a:bodyPr>
            <a:normAutofit/>
          </a:bodyPr>
          <a:lstStyle/>
          <a:p>
            <a:pPr algn="l"/>
            <a:r>
              <a:rPr lang="en-US" sz="3000" dirty="0">
                <a:latin typeface="Trebuchet MS" panose="020B0603020202020204" pitchFamily="34" charset="0"/>
              </a:rPr>
              <a:t>1. Text must be text.</a:t>
            </a:r>
            <a:br>
              <a:rPr lang="en-US" sz="3000" dirty="0">
                <a:latin typeface="Trebuchet MS" panose="020B0603020202020204" pitchFamily="34" charset="0"/>
              </a:rPr>
            </a:br>
            <a:r>
              <a:rPr lang="en-US" sz="3000" dirty="0">
                <a:latin typeface="Trebuchet MS" panose="020B0603020202020204" pitchFamily="34" charset="0"/>
              </a:rPr>
              <a:t>2. Structure is important.</a:t>
            </a:r>
            <a:br>
              <a:rPr lang="en-US" sz="3000" dirty="0">
                <a:latin typeface="Trebuchet MS" panose="020B0603020202020204" pitchFamily="34" charset="0"/>
              </a:rPr>
            </a:br>
            <a:r>
              <a:rPr lang="en-US" sz="3000" dirty="0">
                <a:latin typeface="Trebuchet MS" panose="020B0603020202020204" pitchFamily="34" charset="0"/>
              </a:rPr>
              <a:t>3. Colors should contrast.</a:t>
            </a:r>
            <a:br>
              <a:rPr lang="en-US" sz="3000" dirty="0">
                <a:latin typeface="Trebuchet MS" panose="020B0603020202020204" pitchFamily="34" charset="0"/>
              </a:rPr>
            </a:br>
            <a:r>
              <a:rPr lang="en-US" sz="3000" dirty="0">
                <a:latin typeface="Trebuchet MS" panose="020B0603020202020204" pitchFamily="34" charset="0"/>
              </a:rPr>
              <a:t>4. Colors should be used well.</a:t>
            </a:r>
            <a:br>
              <a:rPr lang="en-US" sz="3000" dirty="0">
                <a:latin typeface="Trebuchet MS" panose="020B0603020202020204" pitchFamily="34" charset="0"/>
              </a:rPr>
            </a:br>
            <a:r>
              <a:rPr lang="en-US" sz="3000" dirty="0">
                <a:latin typeface="Trebuchet MS" panose="020B0603020202020204" pitchFamily="34" charset="0"/>
              </a:rPr>
              <a:t>5. Use good fonts and proper formatting.</a:t>
            </a:r>
            <a:br>
              <a:rPr lang="en-US" sz="3000" dirty="0">
                <a:latin typeface="Trebuchet MS" panose="020B0603020202020204" pitchFamily="34" charset="0"/>
              </a:rPr>
            </a:br>
            <a:r>
              <a:rPr lang="en-US" sz="3000" dirty="0">
                <a:latin typeface="Trebuchet MS" panose="020B0603020202020204" pitchFamily="34" charset="0"/>
              </a:rPr>
              <a:t>6. Do not make it hard to read.</a:t>
            </a:r>
            <a:br>
              <a:rPr lang="en-US" sz="3000" dirty="0">
                <a:latin typeface="Trebuchet MS" panose="020B0603020202020204" pitchFamily="34" charset="0"/>
              </a:rPr>
            </a:br>
            <a:r>
              <a:rPr lang="en-US" sz="3000" dirty="0">
                <a:latin typeface="Trebuchet MS" panose="020B0603020202020204" pitchFamily="34" charset="0"/>
              </a:rPr>
              <a:t>7. Tabbing is necessary.</a:t>
            </a:r>
            <a:br>
              <a:rPr lang="en-US" sz="3000" dirty="0">
                <a:latin typeface="Trebuchet MS" panose="020B0603020202020204" pitchFamily="34" charset="0"/>
              </a:rPr>
            </a:br>
            <a:r>
              <a:rPr lang="en-US" sz="3000" dirty="0">
                <a:latin typeface="Trebuchet MS" panose="020B0603020202020204" pitchFamily="34" charset="0"/>
              </a:rPr>
              <a:t>8. Tag your content.</a:t>
            </a:r>
            <a:br>
              <a:rPr lang="en-US" sz="3000" dirty="0">
                <a:latin typeface="Trebuchet MS" panose="020B0603020202020204" pitchFamily="34" charset="0"/>
              </a:rPr>
            </a:br>
            <a:r>
              <a:rPr lang="en-US" sz="3000" dirty="0">
                <a:latin typeface="Trebuchet MS" panose="020B0603020202020204" pitchFamily="34" charset="0"/>
              </a:rPr>
              <a:t>9. Images should have alternative text.</a:t>
            </a:r>
            <a:br>
              <a:rPr lang="en-US" sz="3000" dirty="0">
                <a:latin typeface="Trebuchet MS" panose="020B0603020202020204" pitchFamily="34" charset="0"/>
              </a:rPr>
            </a:br>
            <a:r>
              <a:rPr lang="en-US" sz="3000" dirty="0">
                <a:latin typeface="Trebuchet MS" panose="020B0603020202020204" pitchFamily="34" charset="0"/>
              </a:rPr>
              <a:t>10. Check everything.</a:t>
            </a:r>
            <a:br>
              <a:rPr lang="en-US" sz="3000" dirty="0">
                <a:latin typeface="Trebuchet MS" panose="020B0603020202020204" pitchFamily="34" charset="0"/>
              </a:rPr>
            </a:br>
            <a:br>
              <a:rPr lang="en-US" sz="3000" dirty="0">
                <a:latin typeface="Trebuchet MS" panose="020B0603020202020204" pitchFamily="34" charset="0"/>
              </a:rPr>
            </a:br>
            <a:r>
              <a:rPr lang="en-US" sz="3000" dirty="0">
                <a:latin typeface="Trebuchet MS" panose="020B0603020202020204" pitchFamily="34" charset="0"/>
              </a:rPr>
              <a:t>We will also discuss Braille printing, captions and video descriptions, and good emailing practices.</a:t>
            </a:r>
          </a:p>
        </p:txBody>
      </p:sp>
    </p:spTree>
    <p:extLst>
      <p:ext uri="{BB962C8B-B14F-4D97-AF65-F5344CB8AC3E}">
        <p14:creationId xmlns:p14="http://schemas.microsoft.com/office/powerpoint/2010/main" val="261670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Text should be text.</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lstStyle/>
          <a:p>
            <a:r>
              <a:rPr lang="en-US" dirty="0">
                <a:latin typeface="Trebuchet MS" panose="020B0603020202020204" pitchFamily="34" charset="0"/>
              </a:rPr>
              <a:t>Do not make text an image (for example, like in a meme) – screen reader users cannot read it!</a:t>
            </a:r>
          </a:p>
          <a:p>
            <a:pPr lvl="1"/>
            <a:r>
              <a:rPr lang="en-US" dirty="0">
                <a:latin typeface="Trebuchet MS" panose="020B0603020202020204" pitchFamily="34" charset="0"/>
              </a:rPr>
              <a:t>An example of what not to do: copy-paste the image of a flyer into an email. The text does not carry over. (Example on the next slide.)</a:t>
            </a:r>
          </a:p>
          <a:p>
            <a:r>
              <a:rPr lang="en-US" dirty="0">
                <a:latin typeface="Trebuchet MS" panose="020B0603020202020204" pitchFamily="34" charset="0"/>
              </a:rPr>
              <a:t>Test: you should be able to highlight and copy any text on a document</a:t>
            </a:r>
          </a:p>
          <a:p>
            <a:r>
              <a:rPr lang="en-US" dirty="0">
                <a:latin typeface="Trebuchet MS" panose="020B0603020202020204" pitchFamily="34" charset="0"/>
              </a:rPr>
              <a:t>Use text recognition when scanning a document </a:t>
            </a:r>
            <a:r>
              <a:rPr lang="en-US">
                <a:latin typeface="Trebuchet MS" panose="020B0603020202020204" pitchFamily="34" charset="0"/>
              </a:rPr>
              <a:t>(“searchable PDF”)</a:t>
            </a:r>
            <a:endParaRPr lang="en-US" dirty="0">
              <a:latin typeface="Trebuchet MS" panose="020B0603020202020204" pitchFamily="34" charset="0"/>
            </a:endParaRPr>
          </a:p>
          <a:p>
            <a:r>
              <a:rPr lang="en-US" dirty="0">
                <a:latin typeface="Trebuchet MS" panose="020B0603020202020204" pitchFamily="34" charset="0"/>
              </a:rPr>
              <a:t>Transcribe before recreating</a:t>
            </a:r>
          </a:p>
          <a:p>
            <a:r>
              <a:rPr lang="en-US" dirty="0">
                <a:latin typeface="Trebuchet MS" panose="020B0603020202020204" pitchFamily="34" charset="0"/>
              </a:rPr>
              <a:t>Fancy titles, logos, and other fancy text may need alternative text (more on that soon)</a:t>
            </a:r>
          </a:p>
        </p:txBody>
      </p:sp>
    </p:spTree>
    <p:extLst>
      <p:ext uri="{BB962C8B-B14F-4D97-AF65-F5344CB8AC3E}">
        <p14:creationId xmlns:p14="http://schemas.microsoft.com/office/powerpoint/2010/main" val="319386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F304D-7D09-44E7-87EB-EE189ACC5824}"/>
              </a:ext>
            </a:extLst>
          </p:cNvPr>
          <p:cNvSpPr>
            <a:spLocks noGrp="1"/>
          </p:cNvSpPr>
          <p:nvPr>
            <p:ph type="title"/>
          </p:nvPr>
        </p:nvSpPr>
        <p:spPr>
          <a:xfrm>
            <a:off x="778413" y="-482209"/>
            <a:ext cx="9509760" cy="1233424"/>
          </a:xfrm>
        </p:spPr>
        <p:txBody>
          <a:bodyPr/>
          <a:lstStyle/>
          <a:p>
            <a:r>
              <a:rPr lang="en-US" dirty="0"/>
              <a:t>Do not do this.</a:t>
            </a:r>
          </a:p>
        </p:txBody>
      </p:sp>
      <p:pic>
        <p:nvPicPr>
          <p:cNvPr id="5" name="Picture 4" descr="This is an email for the Commercial Lease Workshop: What you need to know. The course flyer is copy-pasted into the header of the document. The text of the email is below, in a non-compliant green color and partly in an inaccessible font. The copy-paste renders the text an image and inaccessible.">
            <a:extLst>
              <a:ext uri="{FF2B5EF4-FFF2-40B4-BE49-F238E27FC236}">
                <a16:creationId xmlns:a16="http://schemas.microsoft.com/office/drawing/2014/main" id="{07EB9981-C1DD-4589-B31A-A301268017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0973" y="751215"/>
            <a:ext cx="3950054" cy="5144965"/>
          </a:xfrm>
          <a:prstGeom prst="rect">
            <a:avLst/>
          </a:prstGeom>
        </p:spPr>
      </p:pic>
    </p:spTree>
    <p:extLst>
      <p:ext uri="{BB962C8B-B14F-4D97-AF65-F5344CB8AC3E}">
        <p14:creationId xmlns:p14="http://schemas.microsoft.com/office/powerpoint/2010/main" val="2113264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EF07-8C01-4199-9D24-4B13FB5BF101}"/>
              </a:ext>
            </a:extLst>
          </p:cNvPr>
          <p:cNvSpPr>
            <a:spLocks noGrp="1"/>
          </p:cNvSpPr>
          <p:nvPr>
            <p:ph type="title"/>
          </p:nvPr>
        </p:nvSpPr>
        <p:spPr/>
        <p:txBody>
          <a:bodyPr/>
          <a:lstStyle/>
          <a:p>
            <a:r>
              <a:rPr lang="en-US" dirty="0">
                <a:latin typeface="Trebuchet MS" panose="020B0603020202020204" pitchFamily="34" charset="0"/>
              </a:rPr>
              <a:t>Structure is important.</a:t>
            </a:r>
          </a:p>
        </p:txBody>
      </p:sp>
      <p:sp>
        <p:nvSpPr>
          <p:cNvPr id="3" name="Content Placeholder 2">
            <a:extLst>
              <a:ext uri="{FF2B5EF4-FFF2-40B4-BE49-F238E27FC236}">
                <a16:creationId xmlns:a16="http://schemas.microsoft.com/office/drawing/2014/main" id="{C6ECE0FD-14C2-4F10-8AB1-9F70987828BC}"/>
              </a:ext>
            </a:extLst>
          </p:cNvPr>
          <p:cNvSpPr>
            <a:spLocks noGrp="1"/>
          </p:cNvSpPr>
          <p:nvPr>
            <p:ph idx="1"/>
          </p:nvPr>
        </p:nvSpPr>
        <p:spPr/>
        <p:txBody>
          <a:bodyPr/>
          <a:lstStyle/>
          <a:p>
            <a:r>
              <a:rPr lang="en-US" dirty="0">
                <a:latin typeface="Trebuchet MS" panose="020B0603020202020204" pitchFamily="34" charset="0"/>
              </a:rPr>
              <a:t>A document needs a clear structure, established with headings, lists, and paragraphs, to be readable by everyone</a:t>
            </a:r>
          </a:p>
          <a:p>
            <a:r>
              <a:rPr lang="en-US" dirty="0">
                <a:latin typeface="Trebuchet MS" panose="020B0603020202020204" pitchFamily="34" charset="0"/>
              </a:rPr>
              <a:t>Use titles and headings provided in Microsoft and Adobe, and tag them</a:t>
            </a:r>
          </a:p>
          <a:p>
            <a:r>
              <a:rPr lang="en-US" dirty="0">
                <a:latin typeface="Trebuchet MS" panose="020B0603020202020204" pitchFamily="34" charset="0"/>
              </a:rPr>
              <a:t>Use ordered or unordered lists, and do not undo the formatting</a:t>
            </a:r>
          </a:p>
          <a:p>
            <a:r>
              <a:rPr lang="en-US" dirty="0">
                <a:latin typeface="Trebuchet MS" panose="020B0603020202020204" pitchFamily="34" charset="0"/>
              </a:rPr>
              <a:t>Use bullets and not images of bullets or checks</a:t>
            </a:r>
          </a:p>
          <a:p>
            <a:r>
              <a:rPr lang="en-US" dirty="0">
                <a:latin typeface="Trebuchet MS" panose="020B0603020202020204" pitchFamily="34" charset="0"/>
              </a:rPr>
              <a:t>Have a consistent navigational pattern in longer documents</a:t>
            </a:r>
          </a:p>
          <a:p>
            <a:r>
              <a:rPr lang="en-US" dirty="0">
                <a:latin typeface="Trebuchet MS" panose="020B0603020202020204" pitchFamily="34" charset="0"/>
              </a:rPr>
              <a:t>Sidebars need to be integrated into text</a:t>
            </a:r>
          </a:p>
        </p:txBody>
      </p:sp>
    </p:spTree>
    <p:extLst>
      <p:ext uri="{BB962C8B-B14F-4D97-AF65-F5344CB8AC3E}">
        <p14:creationId xmlns:p14="http://schemas.microsoft.com/office/powerpoint/2010/main" val="113059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l banded presentation (widescreen).potx" id="{B406ACAC-00B1-42BF-BB2F-E3D15ABECF6C}" vid="{0B02E048-6427-466F-87B7-97BF0689D5BD}"/>
    </a:ext>
  </a:extLst>
</a:theme>
</file>

<file path=docProps/app.xml><?xml version="1.0" encoding="utf-8"?>
<Properties xmlns="http://schemas.openxmlformats.org/officeDocument/2006/extended-properties" xmlns:vt="http://schemas.openxmlformats.org/officeDocument/2006/docPropsVTypes">
  <TotalTime>12</TotalTime>
  <Words>1910</Words>
  <Application>Microsoft Office PowerPoint</Application>
  <PresentationFormat>Widescreen</PresentationFormat>
  <Paragraphs>146</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Times New Roman</vt:lpstr>
      <vt:lpstr>Trebuchet MS</vt:lpstr>
      <vt:lpstr>Banded Design Teal 16x9</vt:lpstr>
      <vt:lpstr>Accessible Documents 101</vt:lpstr>
      <vt:lpstr>In this presentation, we will learn about making accessible Word and PDF documents.</vt:lpstr>
      <vt:lpstr>Background</vt:lpstr>
      <vt:lpstr>Accessibility is legally required, and is the nice thing to do.</vt:lpstr>
      <vt:lpstr>Story time: Even the minds of Oxford could not print.</vt:lpstr>
      <vt:lpstr>1. Text must be text. 2. Structure is important. 3. Colors should contrast. 4. Colors should be used well. 5. Use good fonts and proper formatting. 6. Do not make it hard to read. 7. Tabbing is necessary. 8. Tag your content. 9. Images should have alternative text. 10. Check everything.  We will also discuss Braille printing, captions and video descriptions, and good emailing practices.</vt:lpstr>
      <vt:lpstr>Text should be text.</vt:lpstr>
      <vt:lpstr>Do not do this.</vt:lpstr>
      <vt:lpstr>Structure is important.</vt:lpstr>
      <vt:lpstr>Colors should contrast.</vt:lpstr>
      <vt:lpstr>Exercise: play with colors.</vt:lpstr>
      <vt:lpstr>Colors should contrast. (Continued)</vt:lpstr>
      <vt:lpstr>Colors should be used well.</vt:lpstr>
      <vt:lpstr>Use good fonts and proper formatting.</vt:lpstr>
      <vt:lpstr>Do not make it hard to read.</vt:lpstr>
      <vt:lpstr>Do not make it hard  to read.</vt:lpstr>
      <vt:lpstr>Exercise: let us translate something. Ejercicio: vamos a traducir algo.  ¿Tenemos alguien aquí que puede hablar español? </vt:lpstr>
      <vt:lpstr>Exercise: let us translate something. Ejercicio: vamos a traducir algo.</vt:lpstr>
      <vt:lpstr>Exercise: let us translate something. Ejercicio: vamos a traducir  algo.</vt:lpstr>
      <vt:lpstr>Exercise: let us translate  something. Ejercicio: vamos a traducir algo.</vt:lpstr>
      <vt:lpstr>Exercise:  let us translate something. Ejercicio: vamos a traducir algo.</vt:lpstr>
      <vt:lpstr>Tabbing is necessary.</vt:lpstr>
      <vt:lpstr>Tag your content.</vt:lpstr>
      <vt:lpstr>Images should have alternative text.</vt:lpstr>
      <vt:lpstr>Exercise: describe this. Half the sighted people here should close their eyes.</vt:lpstr>
      <vt:lpstr>Apple Tree</vt:lpstr>
      <vt:lpstr>Tree</vt:lpstr>
      <vt:lpstr>Check everything.</vt:lpstr>
      <vt:lpstr>Braille Printing 101</vt:lpstr>
      <vt:lpstr>Captions and Video Descriptions</vt:lpstr>
      <vt:lpstr>Good Email Practices</vt:lpstr>
      <vt:lpstr>Always feel free to ask me questions. jkatz@sbs.nyc.gov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Documents 101</dc:title>
  <dc:creator>Robert Shrader</dc:creator>
  <cp:lastModifiedBy>Robert Shrader</cp:lastModifiedBy>
  <cp:revision>3</cp:revision>
  <dcterms:created xsi:type="dcterms:W3CDTF">2018-11-01T16:17:57Z</dcterms:created>
  <dcterms:modified xsi:type="dcterms:W3CDTF">2018-11-01T16:31:21Z</dcterms:modified>
</cp:coreProperties>
</file>